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90" r:id="rId4"/>
    <p:sldId id="260" r:id="rId5"/>
    <p:sldId id="284" r:id="rId6"/>
    <p:sldId id="304" r:id="rId7"/>
    <p:sldId id="307" r:id="rId8"/>
    <p:sldId id="279" r:id="rId9"/>
    <p:sldId id="291" r:id="rId10"/>
    <p:sldId id="285" r:id="rId11"/>
    <p:sldId id="292" r:id="rId12"/>
    <p:sldId id="274" r:id="rId13"/>
    <p:sldId id="286" r:id="rId14"/>
    <p:sldId id="287" r:id="rId15"/>
    <p:sldId id="293" r:id="rId16"/>
    <p:sldId id="305" r:id="rId17"/>
    <p:sldId id="308" r:id="rId18"/>
    <p:sldId id="306" r:id="rId19"/>
    <p:sldId id="288" r:id="rId20"/>
    <p:sldId id="289" r:id="rId21"/>
    <p:sldId id="294" r:id="rId22"/>
    <p:sldId id="295" r:id="rId23"/>
    <p:sldId id="296" r:id="rId24"/>
    <p:sldId id="297" r:id="rId25"/>
    <p:sldId id="298" r:id="rId26"/>
    <p:sldId id="265" r:id="rId27"/>
    <p:sldId id="299" r:id="rId28"/>
    <p:sldId id="267" r:id="rId29"/>
    <p:sldId id="300" r:id="rId30"/>
    <p:sldId id="301" r:id="rId31"/>
    <p:sldId id="302" r:id="rId32"/>
    <p:sldId id="303" r:id="rId33"/>
    <p:sldId id="282" r:id="rId34"/>
    <p:sldId id="280" r:id="rId35"/>
    <p:sldId id="281" r:id="rId36"/>
    <p:sldId id="268" r:id="rId37"/>
    <p:sldId id="272" r:id="rId38"/>
    <p:sldId id="261" r:id="rId39"/>
    <p:sldId id="269" r:id="rId40"/>
    <p:sldId id="28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EFEBCF-E248-41BA-AF06-7B4928A7211C}">
          <p14:sldIdLst>
            <p14:sldId id="256"/>
            <p14:sldId id="257"/>
            <p14:sldId id="290"/>
            <p14:sldId id="260"/>
            <p14:sldId id="284"/>
            <p14:sldId id="304"/>
            <p14:sldId id="307"/>
          </p14:sldIdLst>
        </p14:section>
        <p14:section name="Previos Work" id="{9466F3FC-6307-484F-9202-CC5EB096785F}">
          <p14:sldIdLst>
            <p14:sldId id="279"/>
            <p14:sldId id="291"/>
            <p14:sldId id="285"/>
            <p14:sldId id="292"/>
            <p14:sldId id="274"/>
            <p14:sldId id="286"/>
            <p14:sldId id="287"/>
            <p14:sldId id="293"/>
            <p14:sldId id="305"/>
            <p14:sldId id="308"/>
            <p14:sldId id="306"/>
            <p14:sldId id="288"/>
            <p14:sldId id="289"/>
            <p14:sldId id="294"/>
            <p14:sldId id="295"/>
            <p14:sldId id="296"/>
            <p14:sldId id="297"/>
            <p14:sldId id="298"/>
          </p14:sldIdLst>
        </p14:section>
        <p14:section name="Our Method" id="{E0F9AA41-44E3-48D8-8315-F08039B8F22F}">
          <p14:sldIdLst>
            <p14:sldId id="265"/>
            <p14:sldId id="299"/>
            <p14:sldId id="267"/>
            <p14:sldId id="300"/>
            <p14:sldId id="301"/>
            <p14:sldId id="302"/>
            <p14:sldId id="303"/>
            <p14:sldId id="282"/>
            <p14:sldId id="280"/>
            <p14:sldId id="281"/>
            <p14:sldId id="268"/>
            <p14:sldId id="272"/>
            <p14:sldId id="261"/>
            <p14:sldId id="269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99"/>
    <a:srgbClr val="D9D9D9"/>
    <a:srgbClr val="125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9338" autoAdjust="0"/>
  </p:normalViewPr>
  <p:slideViewPr>
    <p:cSldViewPr snapToGrid="0">
      <p:cViewPr varScale="1">
        <p:scale>
          <a:sx n="91" d="100"/>
          <a:sy n="91" d="100"/>
        </p:scale>
        <p:origin x="131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3B68B-4C76-4A0A-B2F0-13F9C4539DB9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3F4CC-A178-455A-A4C3-8B7CF4D2C5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3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18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91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34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0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04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59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6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5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3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6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23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34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10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25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99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4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59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73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53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5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01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61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099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7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86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55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6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5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76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80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41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09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3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B0F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CBDF2530-DEF3-42EF-9E36-2364AD423B6A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9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0916FE9B-23AC-4E6F-BAFB-8CE99AE68089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8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6CA2586D-4341-4A8D-B823-81ECB3C22557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9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7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F6B52900-D525-4E48-A6BF-4E3DD64B548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3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32CEB425-716E-4C91-960F-6B806BA8137A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0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302AB0EA-7E54-4836-91AB-F634CA16D594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8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4ACB3BDE-6306-41FB-93B0-9180DBA6A93C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4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749D7D02-317B-4419-955A-2F99C8C0980A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5144EB9F-F85B-42B7-AABB-79E709B16CF4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0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481731" y="6356352"/>
            <a:ext cx="1629032" cy="365125"/>
          </a:xfrm>
        </p:spPr>
        <p:txBody>
          <a:bodyPr/>
          <a:lstStyle>
            <a:lvl1pPr algn="r">
              <a:defRPr/>
            </a:lvl1pPr>
          </a:lstStyle>
          <a:p>
            <a:fld id="{7F3E652E-9860-40EE-9175-F406A3EE76C4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77603" y="6356352"/>
            <a:ext cx="562232" cy="365125"/>
          </a:xfrm>
        </p:spPr>
        <p:txBody>
          <a:bodyPr/>
          <a:lstStyle/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7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8C71-EBE4-46FC-A831-179C3A31C57F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A0971-E82B-458B-9FB6-3C73658572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3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tudelft.nl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6999" y="3641194"/>
            <a:ext cx="6858000" cy="1059308"/>
          </a:xfrm>
        </p:spPr>
        <p:txBody>
          <a:bodyPr>
            <a:normAutofit fontScale="90000"/>
          </a:bodyPr>
          <a:lstStyle/>
          <a:p>
            <a:r>
              <a:rPr lang="en-US" sz="3300" b="1" kern="0" dirty="0">
                <a:solidFill>
                  <a:srgbClr val="005D76"/>
                </a:solidFill>
                <a:latin typeface="Calibri"/>
                <a:cs typeface="Arial"/>
                <a:sym typeface="Arial"/>
                <a:rtl val="0"/>
              </a:rPr>
              <a:t>A Practical and Efficient Approach for Correct Z-Pass Stencil Shadow Volumes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106" y="5025668"/>
            <a:ext cx="1524001" cy="345147"/>
          </a:xfrm>
        </p:spPr>
        <p:txBody>
          <a:bodyPr/>
          <a:lstStyle/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Baran Usta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01107" y="5025667"/>
            <a:ext cx="2188308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Leonardo Scandolo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199184" y="5025667"/>
            <a:ext cx="1793631" cy="345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Markus</a:t>
            </a:r>
            <a:r>
              <a:rPr lang="en-US" dirty="0">
                <a:sym typeface="Arial"/>
                <a:rtl val="0"/>
              </a:rPr>
              <a:t> Billeter</a:t>
            </a:r>
            <a:endParaRPr lang="en-US" sz="1500" kern="0" dirty="0">
              <a:solidFill>
                <a:srgbClr val="00A6D6"/>
              </a:solidFill>
              <a:latin typeface="Verdana"/>
              <a:cs typeface="Arial"/>
              <a:sym typeface="Arial"/>
              <a:rtl val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992815" y="5025667"/>
            <a:ext cx="2198077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Ricardo Marroquim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190892" y="5025668"/>
            <a:ext cx="1947984" cy="34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Elmar Eisemann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7200" y="569598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Delft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22814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6E5D-3123-4296-9F87-8FF789816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Z-Pass Limitation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3445C-DD5D-4EC9-88CC-89592C57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F1CE-E5DA-4729-B629-6EBF1FE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10</a:t>
            </a:fld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89E61BB-63B2-4072-8650-A9CC82C84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1" y="1728124"/>
            <a:ext cx="5526718" cy="394346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68FA1E-60A5-4DC7-9F67-71896EE7686C}"/>
              </a:ext>
            </a:extLst>
          </p:cNvPr>
          <p:cNvCxnSpPr>
            <a:cxnSpLocks/>
          </p:cNvCxnSpPr>
          <p:nvPr/>
        </p:nvCxnSpPr>
        <p:spPr>
          <a:xfrm>
            <a:off x="5414211" y="4107763"/>
            <a:ext cx="426356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52DA403-5AC7-4F42-91E5-25BFDD911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595419"/>
              </p:ext>
            </p:extLst>
          </p:nvPr>
        </p:nvGraphicFramePr>
        <p:xfrm>
          <a:off x="5188677" y="2050878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B277658-49AF-43D0-A59E-46B6C7E5C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166727"/>
              </p:ext>
            </p:extLst>
          </p:nvPr>
        </p:nvGraphicFramePr>
        <p:xfrm>
          <a:off x="5798282" y="2046866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AC29E02-4E1F-40D4-A328-BDD69A32D6CB}"/>
              </a:ext>
            </a:extLst>
          </p:cNvPr>
          <p:cNvSpPr txBox="1"/>
          <p:nvPr/>
        </p:nvSpPr>
        <p:spPr>
          <a:xfrm>
            <a:off x="5188677" y="1552074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DFF82-9C00-464B-9872-269427BA1FAF}"/>
              </a:ext>
            </a:extLst>
          </p:cNvPr>
          <p:cNvSpPr txBox="1"/>
          <p:nvPr/>
        </p:nvSpPr>
        <p:spPr>
          <a:xfrm>
            <a:off x="5798282" y="1548735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BF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71CF0B8-AA91-49CA-BD5C-2A28B7B1F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075964"/>
              </p:ext>
            </p:extLst>
          </p:nvPr>
        </p:nvGraphicFramePr>
        <p:xfrm>
          <a:off x="5184663" y="2046863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C0A07DD-20A2-4A83-8B03-01FD1FA1B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583"/>
              </p:ext>
            </p:extLst>
          </p:nvPr>
        </p:nvGraphicFramePr>
        <p:xfrm>
          <a:off x="5794268" y="2042851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81D08-0C50-4369-98CB-2178C6F5D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Remark</a:t>
            </a:r>
          </a:p>
          <a:p>
            <a:pPr lvl="1"/>
            <a:r>
              <a:rPr lang="en-US" dirty="0"/>
              <a:t>What if the light source is in shadow?</a:t>
            </a:r>
          </a:p>
        </p:txBody>
      </p:sp>
    </p:spTree>
    <p:extLst>
      <p:ext uri="{BB962C8B-B14F-4D97-AF65-F5344CB8AC3E}">
        <p14:creationId xmlns:p14="http://schemas.microsoft.com/office/powerpoint/2010/main" val="754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E2F4-B891-4C57-A986-86E35E66E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Z-Pass Limitation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41DBB-00EA-47A1-8ABD-EBEBDA06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4D87B-B723-4D8B-AD47-955E8872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1FCE5-9CCC-4E93-B53B-98674361B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85" y="1740157"/>
            <a:ext cx="5233793" cy="39434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25F6DD-6F8C-413E-9620-1A4ABCEA9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Remark</a:t>
            </a:r>
          </a:p>
          <a:p>
            <a:pPr lvl="1"/>
            <a:r>
              <a:rPr lang="en-US" dirty="0"/>
              <a:t>What if the light source is in shadow?</a:t>
            </a:r>
          </a:p>
          <a:p>
            <a:r>
              <a:rPr lang="en-US" dirty="0"/>
              <a:t>Fail case for Z-Pass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E304AD-2399-48B6-A8FC-FE518B214FCE}"/>
              </a:ext>
            </a:extLst>
          </p:cNvPr>
          <p:cNvSpPr txBox="1"/>
          <p:nvPr/>
        </p:nvSpPr>
        <p:spPr>
          <a:xfrm>
            <a:off x="7539247" y="3549962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7F539-AB7D-4F46-8B8F-8AB3C2AED058}"/>
              </a:ext>
            </a:extLst>
          </p:cNvPr>
          <p:cNvSpPr txBox="1"/>
          <p:nvPr/>
        </p:nvSpPr>
        <p:spPr>
          <a:xfrm>
            <a:off x="9061477" y="401697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4336E-9AF6-412E-8DC2-9839E6CE0591}"/>
              </a:ext>
            </a:extLst>
          </p:cNvPr>
          <p:cNvSpPr txBox="1"/>
          <p:nvPr/>
        </p:nvSpPr>
        <p:spPr>
          <a:xfrm>
            <a:off x="9250201" y="3269328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BEAD8D-6D35-479F-B86C-5200BE2CA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753647"/>
              </p:ext>
            </p:extLst>
          </p:nvPr>
        </p:nvGraphicFramePr>
        <p:xfrm>
          <a:off x="6833563" y="3353245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4C7D08-6C88-4C06-B240-08C9DE3E29F9}"/>
              </a:ext>
            </a:extLst>
          </p:cNvPr>
          <p:cNvCxnSpPr/>
          <p:nvPr/>
        </p:nvCxnSpPr>
        <p:spPr>
          <a:xfrm>
            <a:off x="5441576" y="4091955"/>
            <a:ext cx="423439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788D975-4AA4-4E57-AC5E-7FDE986A8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60401"/>
              </p:ext>
            </p:extLst>
          </p:nvPr>
        </p:nvGraphicFramePr>
        <p:xfrm>
          <a:off x="6832070" y="3347665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198EA7-F6C3-4186-A66D-409FA687DA5A}"/>
              </a:ext>
            </a:extLst>
          </p:cNvPr>
          <p:cNvCxnSpPr/>
          <p:nvPr/>
        </p:nvCxnSpPr>
        <p:spPr>
          <a:xfrm flipV="1">
            <a:off x="5441576" y="3246049"/>
            <a:ext cx="4467334" cy="7709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02539DE-B4A1-4C98-AA7C-A3FFE5AAB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460093"/>
              </p:ext>
            </p:extLst>
          </p:nvPr>
        </p:nvGraphicFramePr>
        <p:xfrm>
          <a:off x="6828054" y="3343649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7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AD99E-BCAD-43D2-8599-5819F448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0F300-CFED-41D4-B536-BA79762E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8" y="1690690"/>
            <a:ext cx="7091083" cy="4199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Z-Pass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49" y="1690691"/>
            <a:ext cx="7091082" cy="41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6AC4-1C54-43D0-A181-E8CE6F6E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Stencil Shadow Volumes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5EBA9-91E4-4A04-87DA-714AB313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672FA-2DFF-4413-96DB-326F7250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4E288F-CF29-487E-8630-5ADE2C7D375F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531316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Pass(Fill Depth Buffer)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18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Detect silhouette edges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Generate shadow volumes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Update stencil values</a:t>
            </a:r>
          </a:p>
          <a:p>
            <a:pPr marL="342900" lvl="2" indent="0">
              <a:spcBef>
                <a:spcPts val="750"/>
              </a:spcBef>
              <a:buClr>
                <a:schemeClr val="accent1">
                  <a:lumMod val="50000"/>
                </a:schemeClr>
              </a:buClr>
              <a:buNone/>
            </a:pPr>
            <a:endParaRPr lang="nl-NL" sz="18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Pixels with stencil value 0 are lit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495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8655-81D0-4135-9487-9D65CBA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 </a:t>
            </a:r>
            <a:r>
              <a:rPr lang="en-US" sz="2000" dirty="0"/>
              <a:t>[Carmack 2000, </a:t>
            </a:r>
            <a:r>
              <a:rPr lang="en-US" sz="2000" dirty="0" err="1"/>
              <a:t>Everitt</a:t>
            </a:r>
            <a:r>
              <a:rPr lang="en-US" sz="2000" dirty="0"/>
              <a:t> &amp; </a:t>
            </a:r>
            <a:r>
              <a:rPr lang="en-US" sz="2000" dirty="0" err="1"/>
              <a:t>Kligard</a:t>
            </a:r>
            <a:r>
              <a:rPr lang="en-US" sz="2000" dirty="0"/>
              <a:t> 2002]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9FDE-9979-41DD-9BF6-7CD095A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E98F6-0E81-4C92-9974-C43DDA17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14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DE376F77-9688-4BC3-AEE6-66E674976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1" y="1728124"/>
            <a:ext cx="5526718" cy="3943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6C3C1-71B1-41E0-9B92-BDC0DF52F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05" y="1679997"/>
            <a:ext cx="5527295" cy="3577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F5EF-9680-4354-9312-A049B2DB4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558" cy="4351338"/>
          </a:xfrm>
        </p:spPr>
        <p:txBody>
          <a:bodyPr/>
          <a:lstStyle/>
          <a:p>
            <a:r>
              <a:rPr lang="en-US" dirty="0"/>
              <a:t>Cut shadow volumes against scene </a:t>
            </a:r>
            <a:r>
              <a:rPr lang="en-US" dirty="0" err="1"/>
              <a:t>Bbox</a:t>
            </a:r>
            <a:endParaRPr lang="en-US" dirty="0"/>
          </a:p>
          <a:p>
            <a:endParaRPr lang="en-US" dirty="0"/>
          </a:p>
          <a:p>
            <a:r>
              <a:rPr lang="en-US" dirty="0"/>
              <a:t>Create Caps</a:t>
            </a:r>
          </a:p>
          <a:p>
            <a:endParaRPr lang="en-US" dirty="0"/>
          </a:p>
          <a:p>
            <a:r>
              <a:rPr lang="en-US" dirty="0"/>
              <a:t>We can count intersections to </a:t>
            </a:r>
            <a:br>
              <a:rPr lang="en-US" dirty="0"/>
            </a:br>
            <a:r>
              <a:rPr lang="en-US" dirty="0"/>
              <a:t>any point outside the </a:t>
            </a:r>
            <a:r>
              <a:rPr lang="en-US" dirty="0" err="1"/>
              <a:t>Bbox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66989D-EE76-42B3-9726-AF5420B9E35A}"/>
              </a:ext>
            </a:extLst>
          </p:cNvPr>
          <p:cNvCxnSpPr/>
          <p:nvPr/>
        </p:nvCxnSpPr>
        <p:spPr>
          <a:xfrm flipH="1">
            <a:off x="8205537" y="2502568"/>
            <a:ext cx="733926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BC7CD-DDE5-4E16-9AC0-60CFB05F4C62}"/>
              </a:ext>
            </a:extLst>
          </p:cNvPr>
          <p:cNvCxnSpPr>
            <a:cxnSpLocks/>
          </p:cNvCxnSpPr>
          <p:nvPr/>
        </p:nvCxnSpPr>
        <p:spPr>
          <a:xfrm flipH="1">
            <a:off x="9745579" y="2955758"/>
            <a:ext cx="814921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72911F-BD53-4014-95B6-312B2C32BB7F}"/>
              </a:ext>
            </a:extLst>
          </p:cNvPr>
          <p:cNvCxnSpPr>
            <a:cxnSpLocks/>
          </p:cNvCxnSpPr>
          <p:nvPr/>
        </p:nvCxnSpPr>
        <p:spPr>
          <a:xfrm>
            <a:off x="8930659" y="2502568"/>
            <a:ext cx="0" cy="19250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29D2D8-0396-4E33-9B48-F9B5D77AE6F6}"/>
              </a:ext>
            </a:extLst>
          </p:cNvPr>
          <p:cNvCxnSpPr>
            <a:cxnSpLocks/>
          </p:cNvCxnSpPr>
          <p:nvPr/>
        </p:nvCxnSpPr>
        <p:spPr>
          <a:xfrm>
            <a:off x="9745579" y="4018547"/>
            <a:ext cx="203753" cy="19250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059D0F8-216E-4167-B6A7-D69969F07F71}"/>
              </a:ext>
            </a:extLst>
          </p:cNvPr>
          <p:cNvCxnSpPr>
            <a:cxnSpLocks/>
          </p:cNvCxnSpPr>
          <p:nvPr/>
        </p:nvCxnSpPr>
        <p:spPr>
          <a:xfrm flipV="1">
            <a:off x="8205537" y="2502569"/>
            <a:ext cx="0" cy="709863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045874-6D3F-4F0B-B693-99AB096EDFD9}"/>
              </a:ext>
            </a:extLst>
          </p:cNvPr>
          <p:cNvCxnSpPr/>
          <p:nvPr/>
        </p:nvCxnSpPr>
        <p:spPr>
          <a:xfrm flipV="1">
            <a:off x="9107969" y="4559968"/>
            <a:ext cx="192442" cy="61803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A9CD-51C3-4D8E-B015-112C22BDF22C}"/>
              </a:ext>
            </a:extLst>
          </p:cNvPr>
          <p:cNvCxnSpPr>
            <a:cxnSpLocks/>
          </p:cNvCxnSpPr>
          <p:nvPr/>
        </p:nvCxnSpPr>
        <p:spPr>
          <a:xfrm flipH="1">
            <a:off x="8930659" y="4018547"/>
            <a:ext cx="814920" cy="102669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5CEBB-82E8-4E26-840B-DD978B68D321}"/>
              </a:ext>
            </a:extLst>
          </p:cNvPr>
          <p:cNvCxnSpPr>
            <a:cxnSpLocks/>
          </p:cNvCxnSpPr>
          <p:nvPr/>
        </p:nvCxnSpPr>
        <p:spPr>
          <a:xfrm>
            <a:off x="8930659" y="5178003"/>
            <a:ext cx="911173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BA7F75-1377-4899-BB1C-BD44339BEAB2}"/>
              </a:ext>
            </a:extLst>
          </p:cNvPr>
          <p:cNvCxnSpPr>
            <a:cxnSpLocks/>
          </p:cNvCxnSpPr>
          <p:nvPr/>
        </p:nvCxnSpPr>
        <p:spPr>
          <a:xfrm>
            <a:off x="9107969" y="5198056"/>
            <a:ext cx="1452531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46633D98-BB34-44F4-9F72-7BE4A34AA9A3}"/>
              </a:ext>
            </a:extLst>
          </p:cNvPr>
          <p:cNvSpPr/>
          <p:nvPr/>
        </p:nvSpPr>
        <p:spPr>
          <a:xfrm>
            <a:off x="7620120" y="4421245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0C4BEF-95AF-4333-A95F-E0D356C93E86}"/>
              </a:ext>
            </a:extLst>
          </p:cNvPr>
          <p:cNvSpPr/>
          <p:nvPr/>
        </p:nvSpPr>
        <p:spPr>
          <a:xfrm>
            <a:off x="10198763" y="4637359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88F62ED-8B45-4C32-A081-BB5FE1A847C0}"/>
              </a:ext>
            </a:extLst>
          </p:cNvPr>
          <p:cNvCxnSpPr>
            <a:stCxn id="38" idx="2"/>
            <a:endCxn id="39" idx="6"/>
          </p:cNvCxnSpPr>
          <p:nvPr/>
        </p:nvCxnSpPr>
        <p:spPr>
          <a:xfrm>
            <a:off x="7620120" y="4476570"/>
            <a:ext cx="2686593" cy="2161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43FE0FC-E949-481E-8845-25D448DC6981}"/>
              </a:ext>
            </a:extLst>
          </p:cNvPr>
          <p:cNvSpPr txBox="1"/>
          <p:nvPr/>
        </p:nvSpPr>
        <p:spPr>
          <a:xfrm>
            <a:off x="9174609" y="4559967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0A77E7-5D13-494A-ACFA-69612A532BEC}"/>
              </a:ext>
            </a:extLst>
          </p:cNvPr>
          <p:cNvSpPr txBox="1"/>
          <p:nvPr/>
        </p:nvSpPr>
        <p:spPr>
          <a:xfrm>
            <a:off x="8929346" y="4328629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EEF5B8-9174-45AE-BEC9-3433069B49E9}"/>
              </a:ext>
            </a:extLst>
          </p:cNvPr>
          <p:cNvSpPr txBox="1"/>
          <p:nvPr/>
        </p:nvSpPr>
        <p:spPr>
          <a:xfrm>
            <a:off x="9820167" y="4634032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3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338D4AB-9ADF-4499-A0B1-E85AA842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6" y="1377370"/>
            <a:ext cx="6340785" cy="3952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58655-81D0-4135-9487-9D65CBA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9FDE-9979-41DD-9BF6-7CD095A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E98F6-0E81-4C92-9974-C43DDA17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15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508B62B-798D-41DC-8424-35978FD7C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558" cy="4351338"/>
          </a:xfrm>
        </p:spPr>
        <p:txBody>
          <a:bodyPr/>
          <a:lstStyle/>
          <a:p>
            <a:r>
              <a:rPr lang="en-US" dirty="0"/>
              <a:t>Depth Clamping</a:t>
            </a:r>
          </a:p>
        </p:txBody>
      </p: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EFD74417-E719-46F3-B854-FE91ABBBA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87" y="1398823"/>
            <a:ext cx="5400550" cy="397206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177291-5FD2-4A3A-8A53-6E2ABB10D68E}"/>
              </a:ext>
            </a:extLst>
          </p:cNvPr>
          <p:cNvCxnSpPr>
            <a:cxnSpLocks/>
          </p:cNvCxnSpPr>
          <p:nvPr/>
        </p:nvCxnSpPr>
        <p:spPr>
          <a:xfrm flipH="1">
            <a:off x="4586658" y="3561347"/>
            <a:ext cx="2487911" cy="175687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2662108-B80B-43DB-BA08-9B91F8519F42}"/>
              </a:ext>
            </a:extLst>
          </p:cNvPr>
          <p:cNvCxnSpPr>
            <a:cxnSpLocks/>
          </p:cNvCxnSpPr>
          <p:nvPr/>
        </p:nvCxnSpPr>
        <p:spPr>
          <a:xfrm flipV="1">
            <a:off x="5642811" y="4288383"/>
            <a:ext cx="1141371" cy="319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A99BB65-FB80-41CF-AA80-A294E75F67F7}"/>
              </a:ext>
            </a:extLst>
          </p:cNvPr>
          <p:cNvCxnSpPr>
            <a:cxnSpLocks/>
          </p:cNvCxnSpPr>
          <p:nvPr/>
        </p:nvCxnSpPr>
        <p:spPr>
          <a:xfrm>
            <a:off x="7057215" y="3561347"/>
            <a:ext cx="17354" cy="9486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EEBB194C-9766-4D6C-98E0-0F103314A4B8}"/>
              </a:ext>
            </a:extLst>
          </p:cNvPr>
          <p:cNvSpPr/>
          <p:nvPr/>
        </p:nvSpPr>
        <p:spPr>
          <a:xfrm rot="20258235">
            <a:off x="4716880" y="2534535"/>
            <a:ext cx="3206308" cy="271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DD16B5-B33A-4C45-BD85-17B2EB0E59E8}"/>
              </a:ext>
            </a:extLst>
          </p:cNvPr>
          <p:cNvCxnSpPr>
            <a:cxnSpLocks/>
          </p:cNvCxnSpPr>
          <p:nvPr/>
        </p:nvCxnSpPr>
        <p:spPr>
          <a:xfrm flipV="1">
            <a:off x="4586657" y="2189749"/>
            <a:ext cx="3390280" cy="137159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D1D278A-E693-42FD-8EA7-78F9DB99888F}"/>
              </a:ext>
            </a:extLst>
          </p:cNvPr>
          <p:cNvCxnSpPr>
            <a:cxnSpLocks/>
          </p:cNvCxnSpPr>
          <p:nvPr/>
        </p:nvCxnSpPr>
        <p:spPr>
          <a:xfrm flipH="1" flipV="1">
            <a:off x="10178716" y="4211429"/>
            <a:ext cx="397042" cy="36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F7357FD-0B0D-4953-A179-81D3624EB300}"/>
              </a:ext>
            </a:extLst>
          </p:cNvPr>
          <p:cNvCxnSpPr/>
          <p:nvPr/>
        </p:nvCxnSpPr>
        <p:spPr>
          <a:xfrm>
            <a:off x="10130588" y="2911642"/>
            <a:ext cx="0" cy="2418616"/>
          </a:xfrm>
          <a:prstGeom prst="line">
            <a:avLst/>
          </a:prstGeom>
          <a:ln w="28575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01E4D5D-7411-4686-8A2C-4F62893612A9}"/>
              </a:ext>
            </a:extLst>
          </p:cNvPr>
          <p:cNvCxnSpPr>
            <a:cxnSpLocks/>
          </p:cNvCxnSpPr>
          <p:nvPr/>
        </p:nvCxnSpPr>
        <p:spPr>
          <a:xfrm flipH="1" flipV="1">
            <a:off x="10262937" y="2661862"/>
            <a:ext cx="637673" cy="255984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, furniture, athletic game&#10;&#10;Description automatically generated">
            <a:extLst>
              <a:ext uri="{FF2B5EF4-FFF2-40B4-BE49-F238E27FC236}">
                <a16:creationId xmlns:a16="http://schemas.microsoft.com/office/drawing/2014/main" id="{5625946E-3C33-49EB-9BF4-F766C3F5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72" y="1825625"/>
            <a:ext cx="6538778" cy="3553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58655-81D0-4135-9487-9D65CBA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9FDE-9979-41DD-9BF6-7CD095A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E98F6-0E81-4C92-9974-C43DDA17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77A570-3861-4B39-AB88-E6309EC90E1E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AFE6E9-7003-4C43-9D6B-D79A6513E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558" cy="4351338"/>
          </a:xfrm>
        </p:spPr>
        <p:txBody>
          <a:bodyPr/>
          <a:lstStyle/>
          <a:p>
            <a:r>
              <a:rPr lang="en-US" dirty="0"/>
              <a:t>Can we count from any point?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3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8655-81D0-4135-9487-9D65CBA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9FDE-9979-41DD-9BF6-7CD095A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E98F6-0E81-4C92-9974-C43DDA17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77A570-3861-4B39-AB88-E6309EC90E1E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CFA730D-8FF2-4410-AC92-9A18E4C8D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34" y="1725423"/>
            <a:ext cx="5532392" cy="40690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580B3F3-2719-43E6-9761-08942E0E9D1F}"/>
              </a:ext>
            </a:extLst>
          </p:cNvPr>
          <p:cNvSpPr/>
          <p:nvPr/>
        </p:nvSpPr>
        <p:spPr>
          <a:xfrm>
            <a:off x="10832759" y="3037455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0930A4-A292-4DC2-914B-ABF49B36221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899989" y="3092780"/>
            <a:ext cx="932770" cy="186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945915-E2E5-47C7-9503-A5FB0BEBDDF3}"/>
              </a:ext>
            </a:extLst>
          </p:cNvPr>
          <p:cNvSpPr txBox="1"/>
          <p:nvPr/>
        </p:nvSpPr>
        <p:spPr>
          <a:xfrm>
            <a:off x="10172699" y="3066256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AFE6E9-7003-4C43-9D6B-D79A6513E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558" cy="4351338"/>
          </a:xfrm>
        </p:spPr>
        <p:txBody>
          <a:bodyPr/>
          <a:lstStyle/>
          <a:p>
            <a:r>
              <a:rPr lang="en-US" dirty="0"/>
              <a:t>Pick a point behind the far plane</a:t>
            </a:r>
          </a:p>
          <a:p>
            <a:pPr lvl="1"/>
            <a:endParaRPr lang="en-US" dirty="0"/>
          </a:p>
          <a:p>
            <a:r>
              <a:rPr lang="en-US" dirty="0"/>
              <a:t>Count the shadow quads </a:t>
            </a:r>
            <a:br>
              <a:rPr lang="en-US" dirty="0"/>
            </a:br>
            <a:r>
              <a:rPr lang="en-US" dirty="0"/>
              <a:t>between visible point </a:t>
            </a:r>
            <a:br>
              <a:rPr lang="en-US" dirty="0"/>
            </a:br>
            <a:r>
              <a:rPr lang="en-US" dirty="0"/>
              <a:t>and the picked point.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practice: enabling </a:t>
            </a:r>
            <a:br>
              <a:rPr lang="en-US" dirty="0"/>
            </a:br>
            <a:r>
              <a:rPr lang="en-US" dirty="0"/>
              <a:t>inverse depth test</a:t>
            </a:r>
          </a:p>
        </p:txBody>
      </p:sp>
    </p:spTree>
    <p:extLst>
      <p:ext uri="{BB962C8B-B14F-4D97-AF65-F5344CB8AC3E}">
        <p14:creationId xmlns:p14="http://schemas.microsoft.com/office/powerpoint/2010/main" val="24802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44897E5-0B72-41C4-9D06-E0EC5FBE8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1" y="1783495"/>
            <a:ext cx="6340785" cy="3952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58655-81D0-4135-9487-9D65CBA1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9FDE-9979-41DD-9BF6-7CD095A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E98F6-0E81-4C92-9974-C43DDA17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18</a:t>
            </a:fld>
            <a:endParaRPr lang="en-US" dirty="0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9FDE5871-3965-4CA5-8410-323173140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62" y="1773552"/>
            <a:ext cx="5436756" cy="399869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9A7DCC-3A35-4521-B9A2-33339DF3DC97}"/>
              </a:ext>
            </a:extLst>
          </p:cNvPr>
          <p:cNvSpPr/>
          <p:nvPr/>
        </p:nvSpPr>
        <p:spPr>
          <a:xfrm>
            <a:off x="10832759" y="3037455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1FA46B-0EBD-4935-8A4F-918C694F1898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9899990" y="3131901"/>
            <a:ext cx="948578" cy="159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8469E64-0D26-47AB-A1E6-A7743521BFEA}"/>
              </a:ext>
            </a:extLst>
          </p:cNvPr>
          <p:cNvGraphicFramePr>
            <a:graphicFrameLocks noGrp="1"/>
          </p:cNvGraphicFramePr>
          <p:nvPr/>
        </p:nvGraphicFramePr>
        <p:xfrm>
          <a:off x="6828054" y="3343649"/>
          <a:ext cx="394017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17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492081C-BB86-4CAB-B927-4FED1229967B}"/>
              </a:ext>
            </a:extLst>
          </p:cNvPr>
          <p:cNvGraphicFramePr>
            <a:graphicFrameLocks noGrp="1"/>
          </p:cNvGraphicFramePr>
          <p:nvPr/>
        </p:nvGraphicFramePr>
        <p:xfrm>
          <a:off x="6828054" y="3343649"/>
          <a:ext cx="394017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17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FAC4F7-87EA-4496-9682-70495195B3F0}"/>
              </a:ext>
            </a:extLst>
          </p:cNvPr>
          <p:cNvGraphicFramePr>
            <a:graphicFrameLocks noGrp="1"/>
          </p:cNvGraphicFramePr>
          <p:nvPr/>
        </p:nvGraphicFramePr>
        <p:xfrm>
          <a:off x="6835578" y="3335964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E65C5C4-B44F-47FF-AA6B-9E0664E7CD25}"/>
              </a:ext>
            </a:extLst>
          </p:cNvPr>
          <p:cNvSpPr txBox="1"/>
          <p:nvPr/>
        </p:nvSpPr>
        <p:spPr>
          <a:xfrm>
            <a:off x="10172699" y="3066256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87B2CA-8F44-4305-9574-0535B54FE372}"/>
              </a:ext>
            </a:extLst>
          </p:cNvPr>
          <p:cNvSpPr/>
          <p:nvPr/>
        </p:nvSpPr>
        <p:spPr>
          <a:xfrm>
            <a:off x="10836557" y="4866750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28B903-F948-4E60-8135-2B8C9E141851}"/>
              </a:ext>
            </a:extLst>
          </p:cNvPr>
          <p:cNvSpPr/>
          <p:nvPr/>
        </p:nvSpPr>
        <p:spPr>
          <a:xfrm>
            <a:off x="10836557" y="2482135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E545D7-AF77-48F3-B3D6-144085EA9976}"/>
              </a:ext>
            </a:extLst>
          </p:cNvPr>
          <p:cNvSpPr/>
          <p:nvPr/>
        </p:nvSpPr>
        <p:spPr>
          <a:xfrm>
            <a:off x="10836557" y="4032645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4FA783-F816-4634-BD9F-8D13C85EBC20}"/>
              </a:ext>
            </a:extLst>
          </p:cNvPr>
          <p:cNvSpPr/>
          <p:nvPr/>
        </p:nvSpPr>
        <p:spPr>
          <a:xfrm>
            <a:off x="10823857" y="5536660"/>
            <a:ext cx="107950" cy="11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ACC0D6F-4CB2-4356-AAD6-41F0BC89B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11828"/>
              </p:ext>
            </p:extLst>
          </p:nvPr>
        </p:nvGraphicFramePr>
        <p:xfrm>
          <a:off x="6828713" y="3339634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77A570-3861-4B39-AB88-E6309EC90E1E}"/>
              </a:ext>
            </a:extLst>
          </p:cNvPr>
          <p:cNvSpPr txBox="1">
            <a:spLocks/>
          </p:cNvSpPr>
          <p:nvPr/>
        </p:nvSpPr>
        <p:spPr>
          <a:xfrm>
            <a:off x="690388" y="1690690"/>
            <a:ext cx="5036643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with depth clamp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Generate shadow volume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Render Front &amp; Back Cap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Update stencil values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Enabled inverse depth test</a:t>
            </a:r>
          </a:p>
          <a:p>
            <a:pPr marL="685800" lvl="3" indent="0">
              <a:spcBef>
                <a:spcPts val="750"/>
              </a:spcBef>
              <a:buClr>
                <a:schemeClr val="accent1">
                  <a:lumMod val="50000"/>
                </a:schemeClr>
              </a:buClr>
              <a:buNone/>
            </a:pPr>
            <a:endParaRPr lang="en-US" sz="165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Pixels with stencil value 0 are lit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85BBAB-0E53-4FFE-9E55-97041D4E9608}"/>
              </a:ext>
            </a:extLst>
          </p:cNvPr>
          <p:cNvCxnSpPr>
            <a:cxnSpLocks/>
          </p:cNvCxnSpPr>
          <p:nvPr/>
        </p:nvCxnSpPr>
        <p:spPr>
          <a:xfrm flipH="1">
            <a:off x="8951496" y="4064000"/>
            <a:ext cx="789404" cy="1037389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5BF34B-A19E-4F65-A2B1-FDF5C1EBF35C}"/>
              </a:ext>
            </a:extLst>
          </p:cNvPr>
          <p:cNvCxnSpPr>
            <a:cxnSpLocks/>
          </p:cNvCxnSpPr>
          <p:nvPr/>
        </p:nvCxnSpPr>
        <p:spPr>
          <a:xfrm>
            <a:off x="9740900" y="4064000"/>
            <a:ext cx="222250" cy="17780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F9ECD4-80EC-4347-B230-DD0A2C17AC2B}"/>
              </a:ext>
            </a:extLst>
          </p:cNvPr>
          <p:cNvCxnSpPr>
            <a:cxnSpLocks/>
          </p:cNvCxnSpPr>
          <p:nvPr/>
        </p:nvCxnSpPr>
        <p:spPr>
          <a:xfrm>
            <a:off x="8265695" y="2592785"/>
            <a:ext cx="685800" cy="1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BCF038-5739-4C90-8CB8-33F5EB8694B3}"/>
              </a:ext>
            </a:extLst>
          </p:cNvPr>
          <p:cNvCxnSpPr>
            <a:cxnSpLocks/>
          </p:cNvCxnSpPr>
          <p:nvPr/>
        </p:nvCxnSpPr>
        <p:spPr>
          <a:xfrm flipH="1">
            <a:off x="9740901" y="3037455"/>
            <a:ext cx="817217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09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1" grpId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7A1BFF-CE6C-4D53-9731-0AAD0A861213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868200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with depth clamp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Generate shadow volume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Render Front &amp; Back Cap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Update stencil values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Enabled inverse depth test</a:t>
            </a:r>
          </a:p>
          <a:p>
            <a:pPr marL="685800" lvl="3" indent="0">
              <a:spcBef>
                <a:spcPts val="750"/>
              </a:spcBef>
              <a:buClr>
                <a:schemeClr val="accent1">
                  <a:lumMod val="50000"/>
                </a:schemeClr>
              </a:buClr>
              <a:buNone/>
            </a:pPr>
            <a:endParaRPr lang="en-US" sz="165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Pixels with stencil value 0 are lit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88584-3FF4-4DE2-AF06-B3F8BF5B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Z-Fail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31FE-D1C2-4960-AFC6-E017FEB8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1F280-3BFC-4209-9714-30D89E31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3947DE-606C-4CB6-8F6B-EF616452315F}"/>
              </a:ext>
            </a:extLst>
          </p:cNvPr>
          <p:cNvSpPr/>
          <p:nvPr/>
        </p:nvSpPr>
        <p:spPr>
          <a:xfrm>
            <a:off x="1378841" y="4215269"/>
            <a:ext cx="3101009" cy="347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4C95B-059C-4D8D-BDE3-F97E160F526A}"/>
              </a:ext>
            </a:extLst>
          </p:cNvPr>
          <p:cNvSpPr/>
          <p:nvPr/>
        </p:nvSpPr>
        <p:spPr>
          <a:xfrm>
            <a:off x="1378841" y="3513748"/>
            <a:ext cx="2613989" cy="347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53D8BA-B6A8-4988-B7E2-D7C779F0D979}"/>
              </a:ext>
            </a:extLst>
          </p:cNvPr>
          <p:cNvCxnSpPr/>
          <p:nvPr/>
        </p:nvCxnSpPr>
        <p:spPr>
          <a:xfrm flipH="1">
            <a:off x="4698333" y="4389204"/>
            <a:ext cx="1143000" cy="9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9EAB81-4952-43DB-B64A-D5100361315A}"/>
              </a:ext>
            </a:extLst>
          </p:cNvPr>
          <p:cNvSpPr txBox="1"/>
          <p:nvPr/>
        </p:nvSpPr>
        <p:spPr>
          <a:xfrm>
            <a:off x="6059816" y="4193807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Excessive overdraw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Volumes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6999" y="6356352"/>
            <a:ext cx="823763" cy="365125"/>
          </a:xfrm>
        </p:spPr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98" y="1357315"/>
            <a:ext cx="4502842" cy="3655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199" y="1952625"/>
            <a:ext cx="3381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 Silhouette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to the infinity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Generating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 in between the quads </a:t>
            </a:r>
            <a:endParaRPr lang="nl-NL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436339" y="2681331"/>
            <a:ext cx="466725" cy="2286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588239" y="2681331"/>
            <a:ext cx="3848101" cy="2331011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17038" y="2909931"/>
            <a:ext cx="2486026" cy="26479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88239" y="5012342"/>
            <a:ext cx="1828799" cy="5455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36339" y="2681331"/>
            <a:ext cx="0" cy="15526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436340" y="4233947"/>
            <a:ext cx="9524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88839" y="4233947"/>
            <a:ext cx="504825" cy="2761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874614" y="2909931"/>
            <a:ext cx="19050" cy="1600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903064" y="2909931"/>
            <a:ext cx="98811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921835" y="4233946"/>
            <a:ext cx="514504" cy="8476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122138" y="4233947"/>
            <a:ext cx="266701" cy="10069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8188815" y="2909931"/>
            <a:ext cx="685799" cy="2917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741264" y="4510131"/>
            <a:ext cx="149916" cy="1317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88239" y="5012342"/>
            <a:ext cx="3333596" cy="692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921835" y="5081631"/>
            <a:ext cx="1223581" cy="1593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417038" y="5557881"/>
            <a:ext cx="2769293" cy="3129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8169765" y="5806198"/>
            <a:ext cx="569015" cy="646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122138" y="5240942"/>
            <a:ext cx="616642" cy="5375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15" y="1516158"/>
            <a:ext cx="990826" cy="22738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15" y="1516158"/>
            <a:ext cx="1092449" cy="22738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14" y="1516159"/>
            <a:ext cx="2939403" cy="36963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B6DD28-C696-4436-BAFA-66D410F3A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14" y="1512102"/>
            <a:ext cx="2959774" cy="37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F01D-73A4-42FF-A389-75A7AA0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ZP+</a:t>
            </a:r>
            <a:r>
              <a:rPr lang="en-US" sz="3600" dirty="0"/>
              <a:t> </a:t>
            </a:r>
            <a:r>
              <a:rPr lang="en-US" sz="2000" dirty="0"/>
              <a:t>[</a:t>
            </a:r>
            <a:r>
              <a:rPr lang="en-US" sz="2000" dirty="0" err="1"/>
              <a:t>Hornus</a:t>
            </a:r>
            <a:r>
              <a:rPr lang="en-US" sz="2000" dirty="0"/>
              <a:t> et al. 2005]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2FF-0C91-4AF3-8129-61D6578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29DA4-6458-4A7A-988A-A1FA89E9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A0CBBC-7BF2-4650-AE00-C57184EA9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10" y="1961147"/>
            <a:ext cx="4766899" cy="35916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D9E4DE-3C27-49D4-AC2F-1EFEFEDF5B5B}"/>
              </a:ext>
            </a:extLst>
          </p:cNvPr>
          <p:cNvCxnSpPr/>
          <p:nvPr/>
        </p:nvCxnSpPr>
        <p:spPr>
          <a:xfrm flipH="1">
            <a:off x="7724274" y="4102768"/>
            <a:ext cx="2069431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CF8A7E-7719-433D-9B51-F85E02545013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178067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1A82C1-0AD1-4F8D-BBA8-72DC576DE686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Z-Pass shadow calculation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(from light source)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nl-NL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Light source to near plane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nl-NL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Update all the stencil values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D07CDA-15EC-40AA-954F-1B70CB8B5360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154004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FE38F6-36FE-40B9-927C-19AA24FE7BE1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203333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E7560-582E-4AC2-9A1E-626D6B0318F4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231006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177C7B-63D2-4EC3-9FBD-0EFE5284CDA7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250256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574461-BEB4-443F-8A63-A81B8E544394}"/>
              </a:ext>
            </a:extLst>
          </p:cNvPr>
          <p:cNvCxnSpPr>
            <a:cxnSpLocks/>
          </p:cNvCxnSpPr>
          <p:nvPr/>
        </p:nvCxnSpPr>
        <p:spPr>
          <a:xfrm flipH="1">
            <a:off x="7724274" y="2069431"/>
            <a:ext cx="2634916" cy="270710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5E761B-6A2D-4488-BCCE-042A4B865330}"/>
              </a:ext>
            </a:extLst>
          </p:cNvPr>
          <p:cNvCxnSpPr>
            <a:cxnSpLocks/>
          </p:cNvCxnSpPr>
          <p:nvPr/>
        </p:nvCxnSpPr>
        <p:spPr>
          <a:xfrm flipH="1" flipV="1">
            <a:off x="7724274" y="4776537"/>
            <a:ext cx="2778335" cy="69783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3BF378-60DA-4F2D-BB65-3C048F6360DF}"/>
              </a:ext>
            </a:extLst>
          </p:cNvPr>
          <p:cNvCxnSpPr>
            <a:cxnSpLocks/>
          </p:cNvCxnSpPr>
          <p:nvPr/>
        </p:nvCxnSpPr>
        <p:spPr>
          <a:xfrm flipH="1" flipV="1">
            <a:off x="7724274" y="4572000"/>
            <a:ext cx="1524000" cy="31282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735A69-DCD7-4D18-B491-58C9783EC1FF}"/>
              </a:ext>
            </a:extLst>
          </p:cNvPr>
          <p:cNvCxnSpPr>
            <a:cxnSpLocks/>
          </p:cNvCxnSpPr>
          <p:nvPr/>
        </p:nvCxnSpPr>
        <p:spPr>
          <a:xfrm flipH="1" flipV="1">
            <a:off x="7724274" y="4379495"/>
            <a:ext cx="1757457" cy="19250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0A3FD9-E512-4DE9-A428-A1E43E1CECBA}"/>
              </a:ext>
            </a:extLst>
          </p:cNvPr>
          <p:cNvCxnSpPr>
            <a:cxnSpLocks/>
          </p:cNvCxnSpPr>
          <p:nvPr/>
        </p:nvCxnSpPr>
        <p:spPr>
          <a:xfrm flipH="1">
            <a:off x="7724274" y="3332747"/>
            <a:ext cx="2358189" cy="517358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27C8C8-76FC-4C80-AAAF-C7831773C030}"/>
              </a:ext>
            </a:extLst>
          </p:cNvPr>
          <p:cNvCxnSpPr>
            <a:cxnSpLocks/>
          </p:cNvCxnSpPr>
          <p:nvPr/>
        </p:nvCxnSpPr>
        <p:spPr>
          <a:xfrm flipH="1">
            <a:off x="7724274" y="2803358"/>
            <a:ext cx="2778335" cy="79007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51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F01D-73A4-42FF-A389-75A7AA0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ZP+</a:t>
            </a:r>
            <a:r>
              <a:rPr lang="en-US" sz="3600" dirty="0"/>
              <a:t> </a:t>
            </a:r>
            <a:r>
              <a:rPr lang="en-US" sz="2000" dirty="0"/>
              <a:t>[</a:t>
            </a:r>
            <a:r>
              <a:rPr lang="en-US" sz="2000" dirty="0" err="1"/>
              <a:t>Hornus</a:t>
            </a:r>
            <a:r>
              <a:rPr lang="en-US" sz="2000" dirty="0"/>
              <a:t> et al. 2005]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2FF-0C91-4AF3-8129-61D6578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29DA4-6458-4A7A-988A-A1FA89E9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645C11-C92B-456E-B813-E8C4ECB68148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Pass(*es) - (Stencil)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light source to near plane</a:t>
            </a:r>
          </a:p>
          <a:p>
            <a:pPr marL="1143000" lvl="3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Update stencil values</a:t>
            </a:r>
            <a:endParaRPr lang="en-US" sz="1950" dirty="0"/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From camera to scene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Generate shadow volumes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Update stencil values </a:t>
            </a:r>
            <a:br>
              <a:rPr lang="en-US" sz="165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with enabled depth test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endParaRPr lang="en-US" sz="165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Shade the pixels with 0 stencil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9FE801-7E1A-47E9-8FEA-758F0135D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85" y="1735892"/>
            <a:ext cx="5233793" cy="394346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534F0F7-F447-4CDF-9394-DCCD52345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92473"/>
              </p:ext>
            </p:extLst>
          </p:nvPr>
        </p:nvGraphicFramePr>
        <p:xfrm>
          <a:off x="6828054" y="3343649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6714E2-9820-4D3C-AC6D-D80C668B97FF}"/>
              </a:ext>
            </a:extLst>
          </p:cNvPr>
          <p:cNvCxnSpPr/>
          <p:nvPr/>
        </p:nvCxnSpPr>
        <p:spPr>
          <a:xfrm flipV="1">
            <a:off x="7378700" y="1886330"/>
            <a:ext cx="2557780" cy="142202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4AC5EC-6CCD-4C47-9DB9-B3CB46874322}"/>
              </a:ext>
            </a:extLst>
          </p:cNvPr>
          <p:cNvCxnSpPr/>
          <p:nvPr/>
        </p:nvCxnSpPr>
        <p:spPr>
          <a:xfrm flipV="1">
            <a:off x="7378700" y="2127250"/>
            <a:ext cx="2557780" cy="270265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60FB31-6A4D-438B-877D-85DC9510AF52}"/>
              </a:ext>
            </a:extLst>
          </p:cNvPr>
          <p:cNvCxnSpPr/>
          <p:nvPr/>
        </p:nvCxnSpPr>
        <p:spPr>
          <a:xfrm flipV="1">
            <a:off x="9936480" y="1886330"/>
            <a:ext cx="0" cy="24092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0DDA449-F046-4CB4-B620-67B81F422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32484"/>
              </p:ext>
            </p:extLst>
          </p:nvPr>
        </p:nvGraphicFramePr>
        <p:xfrm>
          <a:off x="6824038" y="3351666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43BD0FD-58AD-46EB-83DD-F6E0016973D7}"/>
              </a:ext>
            </a:extLst>
          </p:cNvPr>
          <p:cNvSpPr txBox="1"/>
          <p:nvPr/>
        </p:nvSpPr>
        <p:spPr>
          <a:xfrm>
            <a:off x="7539247" y="3549962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A6D34-1EBE-421A-997A-E4FAE1C83BB0}"/>
              </a:ext>
            </a:extLst>
          </p:cNvPr>
          <p:cNvSpPr txBox="1"/>
          <p:nvPr/>
        </p:nvSpPr>
        <p:spPr>
          <a:xfrm>
            <a:off x="9250201" y="3269328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CCD379-E4F3-4FE2-B223-5D622587703A}"/>
              </a:ext>
            </a:extLst>
          </p:cNvPr>
          <p:cNvCxnSpPr/>
          <p:nvPr/>
        </p:nvCxnSpPr>
        <p:spPr>
          <a:xfrm flipV="1">
            <a:off x="5441576" y="3246049"/>
            <a:ext cx="4467334" cy="7709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ED7BC0A-58BB-4A94-93B4-AD82B12B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537543"/>
              </p:ext>
            </p:extLst>
          </p:nvPr>
        </p:nvGraphicFramePr>
        <p:xfrm>
          <a:off x="6820026" y="3347653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A7A575A-3D35-458E-9077-A01625DE8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36785"/>
              </p:ext>
            </p:extLst>
          </p:nvPr>
        </p:nvGraphicFramePr>
        <p:xfrm>
          <a:off x="6816013" y="3355670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6E4D65B-FCAE-4BC0-971F-C82155015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30656"/>
              </p:ext>
            </p:extLst>
          </p:nvPr>
        </p:nvGraphicFramePr>
        <p:xfrm>
          <a:off x="6816013" y="3351666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2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EAF7115-3543-4738-84FA-EE70E558D5E8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Pass(*es) - (Stencil)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light source to near plane</a:t>
            </a:r>
          </a:p>
          <a:p>
            <a:pPr marL="1143000" lvl="3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Update stencil values</a:t>
            </a:r>
            <a:endParaRPr lang="en-US" sz="1950" dirty="0"/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From camera to scene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Generate shadow volumes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Update stencil values </a:t>
            </a:r>
            <a:br>
              <a:rPr lang="en-US" sz="165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with enabled depth test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endParaRPr lang="en-US" sz="165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Shade the pixels with 0 stencil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EF01D-73A4-42FF-A389-75A7AA0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ZP+ Limitations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2FF-0C91-4AF3-8129-61D6578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29DA4-6458-4A7A-988A-A1FA89E9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22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2DB982-A223-49FE-AE61-2D41FD85F747}"/>
              </a:ext>
            </a:extLst>
          </p:cNvPr>
          <p:cNvSpPr/>
          <p:nvPr/>
        </p:nvSpPr>
        <p:spPr>
          <a:xfrm>
            <a:off x="1047583" y="2428662"/>
            <a:ext cx="3524417" cy="687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9AFFFA-EB97-4C15-960B-9293D3A0126A}"/>
              </a:ext>
            </a:extLst>
          </p:cNvPr>
          <p:cNvSpPr/>
          <p:nvPr/>
        </p:nvSpPr>
        <p:spPr>
          <a:xfrm>
            <a:off x="1390803" y="3782271"/>
            <a:ext cx="3181197" cy="347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176131-418D-456A-AD63-1582196F24DB}"/>
              </a:ext>
            </a:extLst>
          </p:cNvPr>
          <p:cNvCxnSpPr/>
          <p:nvPr/>
        </p:nvCxnSpPr>
        <p:spPr>
          <a:xfrm flipH="1">
            <a:off x="4856761" y="3941918"/>
            <a:ext cx="1143000" cy="9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5570C9-CB38-4A9A-B0A0-B7B713D509BE}"/>
              </a:ext>
            </a:extLst>
          </p:cNvPr>
          <p:cNvSpPr txBox="1"/>
          <p:nvPr/>
        </p:nvSpPr>
        <p:spPr>
          <a:xfrm>
            <a:off x="6177216" y="3766777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Implementation Complexity</a:t>
            </a:r>
            <a:endParaRPr lang="nl-NL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79EDE1-AC13-4317-82E5-5EE364507069}"/>
              </a:ext>
            </a:extLst>
          </p:cNvPr>
          <p:cNvCxnSpPr/>
          <p:nvPr/>
        </p:nvCxnSpPr>
        <p:spPr>
          <a:xfrm flipH="1">
            <a:off x="4856761" y="2773164"/>
            <a:ext cx="1143000" cy="9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B7427B-3E37-4CB3-877F-FA724C601AC0}"/>
              </a:ext>
            </a:extLst>
          </p:cNvPr>
          <p:cNvSpPr txBox="1"/>
          <p:nvPr/>
        </p:nvSpPr>
        <p:spPr>
          <a:xfrm>
            <a:off x="6177216" y="2598023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screen size draw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++ZP </a:t>
            </a:r>
            <a:r>
              <a:rPr lang="en-US" sz="2000" dirty="0"/>
              <a:t>[</a:t>
            </a:r>
            <a:r>
              <a:rPr lang="en-US" sz="2000" dirty="0" err="1"/>
              <a:t>Eisemann</a:t>
            </a:r>
            <a:r>
              <a:rPr lang="en-US" sz="2000" dirty="0"/>
              <a:t> et al. 2011]</a:t>
            </a:r>
            <a:endParaRPr lang="nl-NL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3A5463-D44D-4EC6-B18B-84A9FB60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10" y="1961147"/>
            <a:ext cx="4766899" cy="35916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031035-E99C-49A2-9BF0-401C31D3149B}"/>
              </a:ext>
            </a:extLst>
          </p:cNvPr>
          <p:cNvCxnSpPr/>
          <p:nvPr/>
        </p:nvCxnSpPr>
        <p:spPr>
          <a:xfrm flipH="1">
            <a:off x="7724274" y="4102768"/>
            <a:ext cx="2069431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8C2530-C74D-49DA-B5FF-3A132C4F6C65}"/>
              </a:ext>
            </a:extLst>
          </p:cNvPr>
          <p:cNvCxnSpPr>
            <a:cxnSpLocks/>
          </p:cNvCxnSpPr>
          <p:nvPr/>
        </p:nvCxnSpPr>
        <p:spPr>
          <a:xfrm flipH="1">
            <a:off x="5735710" y="2069431"/>
            <a:ext cx="4623480" cy="203333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44D063-52DD-4643-A3D1-58D8545CE1D4}"/>
              </a:ext>
            </a:extLst>
          </p:cNvPr>
          <p:cNvCxnSpPr>
            <a:cxnSpLocks/>
          </p:cNvCxnSpPr>
          <p:nvPr/>
        </p:nvCxnSpPr>
        <p:spPr>
          <a:xfrm flipH="1">
            <a:off x="5735711" y="4102768"/>
            <a:ext cx="1988563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E213574-247A-4189-BD0C-CC71AB8EDB97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166372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Standard Z-Pass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Light source to camera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1 pixel sized target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Depth Clamp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CE52DD-E64A-4E4B-A25B-95D006E727D4}"/>
              </a:ext>
            </a:extLst>
          </p:cNvPr>
          <p:cNvCxnSpPr>
            <a:cxnSpLocks/>
          </p:cNvCxnSpPr>
          <p:nvPr/>
        </p:nvCxnSpPr>
        <p:spPr>
          <a:xfrm flipH="1">
            <a:off x="5735712" y="3756987"/>
            <a:ext cx="1988561" cy="34578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68406D-3987-46C4-8192-025C505C4914}"/>
              </a:ext>
            </a:extLst>
          </p:cNvPr>
          <p:cNvCxnSpPr>
            <a:cxnSpLocks/>
          </p:cNvCxnSpPr>
          <p:nvPr/>
        </p:nvCxnSpPr>
        <p:spPr>
          <a:xfrm flipH="1" flipV="1">
            <a:off x="5735711" y="4102768"/>
            <a:ext cx="1988562" cy="27045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DA0A05-9049-4AD0-A752-7A71BC425C5B}"/>
              </a:ext>
            </a:extLst>
          </p:cNvPr>
          <p:cNvCxnSpPr>
            <a:cxnSpLocks/>
          </p:cNvCxnSpPr>
          <p:nvPr/>
        </p:nvCxnSpPr>
        <p:spPr>
          <a:xfrm flipH="1">
            <a:off x="5735711" y="3549316"/>
            <a:ext cx="1988563" cy="55345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627D82-34AB-41C8-86A0-8170F365B4FC}"/>
              </a:ext>
            </a:extLst>
          </p:cNvPr>
          <p:cNvCxnSpPr>
            <a:cxnSpLocks/>
          </p:cNvCxnSpPr>
          <p:nvPr/>
        </p:nvCxnSpPr>
        <p:spPr>
          <a:xfrm flipH="1" flipV="1">
            <a:off x="5735709" y="4102767"/>
            <a:ext cx="1988564" cy="55345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A747A3-48A6-406C-AE88-208206210ED5}"/>
              </a:ext>
            </a:extLst>
          </p:cNvPr>
          <p:cNvCxnSpPr>
            <a:cxnSpLocks/>
          </p:cNvCxnSpPr>
          <p:nvPr/>
        </p:nvCxnSpPr>
        <p:spPr>
          <a:xfrm flipH="1">
            <a:off x="7724273" y="3308684"/>
            <a:ext cx="2634918" cy="44830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D28F0A-62EC-4883-8D58-FF8592B063EA}"/>
              </a:ext>
            </a:extLst>
          </p:cNvPr>
          <p:cNvCxnSpPr>
            <a:cxnSpLocks/>
          </p:cNvCxnSpPr>
          <p:nvPr/>
        </p:nvCxnSpPr>
        <p:spPr>
          <a:xfrm flipH="1">
            <a:off x="5735709" y="2755231"/>
            <a:ext cx="4766900" cy="134126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2BF808-C4DB-4C4B-AB40-6C5A17C01275}"/>
              </a:ext>
            </a:extLst>
          </p:cNvPr>
          <p:cNvCxnSpPr>
            <a:cxnSpLocks/>
          </p:cNvCxnSpPr>
          <p:nvPr/>
        </p:nvCxnSpPr>
        <p:spPr>
          <a:xfrm flipH="1" flipV="1">
            <a:off x="5735709" y="4131028"/>
            <a:ext cx="3746022" cy="44666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54F742-C1FE-42C2-A7D8-5683190C0C01}"/>
              </a:ext>
            </a:extLst>
          </p:cNvPr>
          <p:cNvCxnSpPr>
            <a:cxnSpLocks/>
          </p:cNvCxnSpPr>
          <p:nvPr/>
        </p:nvCxnSpPr>
        <p:spPr>
          <a:xfrm flipH="1" flipV="1">
            <a:off x="5735709" y="4109035"/>
            <a:ext cx="4766900" cy="126375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7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4B0B07A-4597-47FA-B297-607F0E6B7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09" y="1675961"/>
            <a:ext cx="5532392" cy="4069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EF01D-73A4-42FF-A389-75A7AA0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++ZP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2FF-0C91-4AF3-8129-61D6578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29DA4-6458-4A7A-988A-A1FA89E9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645C11-C92B-456E-B813-E8C4ECB68148}"/>
              </a:ext>
            </a:extLst>
          </p:cNvPr>
          <p:cNvSpPr txBox="1">
            <a:spLocks/>
          </p:cNvSpPr>
          <p:nvPr/>
        </p:nvSpPr>
        <p:spPr>
          <a:xfrm>
            <a:off x="630346" y="1670197"/>
            <a:ext cx="5682333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(Depth)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Pass(*es) - (Stencil)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light source to camera</a:t>
            </a:r>
          </a:p>
          <a:p>
            <a:pPr marL="1143000" lvl="3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1 pixel render target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From camera to scene 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(Z-Pass </a:t>
            </a:r>
            <a:r>
              <a:rPr lang="en-US" sz="1800" dirty="0"/>
              <a:t>w/ depth clamping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) 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Generate shadow volumes</a:t>
            </a:r>
            <a:endParaRPr lang="en-US" sz="1650" dirty="0"/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Update stencil values </a:t>
            </a:r>
            <a:br>
              <a:rPr lang="en-US" sz="165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with enabled depth test</a:t>
            </a:r>
          </a:p>
          <a:p>
            <a:pPr marL="0" lvl="1" indent="0">
              <a:spcBef>
                <a:spcPts val="75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3.   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Shade the pixels with 0 stencil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534F0F7-F447-4CDF-9394-DCCD52345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81684"/>
              </p:ext>
            </p:extLst>
          </p:nvPr>
        </p:nvGraphicFramePr>
        <p:xfrm>
          <a:off x="6743829" y="3319587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0DDA449-F046-4CB4-B620-67B81F422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59638"/>
              </p:ext>
            </p:extLst>
          </p:nvPr>
        </p:nvGraphicFramePr>
        <p:xfrm>
          <a:off x="6740644" y="3319586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43BD0FD-58AD-46EB-83DD-F6E0016973D7}"/>
              </a:ext>
            </a:extLst>
          </p:cNvPr>
          <p:cNvSpPr txBox="1"/>
          <p:nvPr/>
        </p:nvSpPr>
        <p:spPr>
          <a:xfrm>
            <a:off x="7455022" y="3525900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A6D34-1EBE-421A-997A-E4FAE1C83BB0}"/>
              </a:ext>
            </a:extLst>
          </p:cNvPr>
          <p:cNvSpPr txBox="1"/>
          <p:nvPr/>
        </p:nvSpPr>
        <p:spPr>
          <a:xfrm>
            <a:off x="9165976" y="3245266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CCD379-E4F3-4FE2-B223-5D622587703A}"/>
              </a:ext>
            </a:extLst>
          </p:cNvPr>
          <p:cNvCxnSpPr>
            <a:cxnSpLocks/>
          </p:cNvCxnSpPr>
          <p:nvPr/>
        </p:nvCxnSpPr>
        <p:spPr>
          <a:xfrm flipV="1">
            <a:off x="5287750" y="3221987"/>
            <a:ext cx="4536935" cy="79255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ED7BC0A-58BB-4A94-93B4-AD82B12B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40578"/>
              </p:ext>
            </p:extLst>
          </p:nvPr>
        </p:nvGraphicFramePr>
        <p:xfrm>
          <a:off x="6734811" y="3318703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C071E0-3295-4369-8092-9F36BC5B5D70}"/>
              </a:ext>
            </a:extLst>
          </p:cNvPr>
          <p:cNvCxnSpPr>
            <a:cxnSpLocks/>
          </p:cNvCxnSpPr>
          <p:nvPr/>
        </p:nvCxnSpPr>
        <p:spPr>
          <a:xfrm>
            <a:off x="5350907" y="4124076"/>
            <a:ext cx="3696168" cy="6885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1BA647-F76E-47B8-8724-ACDBFD7B971F}"/>
              </a:ext>
            </a:extLst>
          </p:cNvPr>
          <p:cNvSpPr txBox="1"/>
          <p:nvPr/>
        </p:nvSpPr>
        <p:spPr>
          <a:xfrm>
            <a:off x="7214777" y="4162052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A7A575A-3D35-458E-9077-A01625DE8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36408"/>
              </p:ext>
            </p:extLst>
          </p:nvPr>
        </p:nvGraphicFramePr>
        <p:xfrm>
          <a:off x="6740644" y="3318703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21BFB65-4162-4E19-9CD3-633FC44D6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048036"/>
              </p:ext>
            </p:extLst>
          </p:nvPr>
        </p:nvGraphicFramePr>
        <p:xfrm>
          <a:off x="6731788" y="3318908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A6CAD8-9FBE-45C6-ADEC-8A2B2EE16799}"/>
              </a:ext>
            </a:extLst>
          </p:cNvPr>
          <p:cNvCxnSpPr/>
          <p:nvPr/>
        </p:nvCxnSpPr>
        <p:spPr>
          <a:xfrm flipV="1">
            <a:off x="5130185" y="1827760"/>
            <a:ext cx="4906744" cy="213743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5116DB6-DCC1-402F-9DEF-C2CF046C2013}"/>
              </a:ext>
            </a:extLst>
          </p:cNvPr>
          <p:cNvCxnSpPr/>
          <p:nvPr/>
        </p:nvCxnSpPr>
        <p:spPr>
          <a:xfrm flipV="1">
            <a:off x="5163456" y="1920263"/>
            <a:ext cx="4906744" cy="213743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D5D59D9-3557-4F9A-8BBE-6CB9B0BA1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57508"/>
              </p:ext>
            </p:extLst>
          </p:nvPr>
        </p:nvGraphicFramePr>
        <p:xfrm>
          <a:off x="4695369" y="3939837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6E05CF2F-3EA0-4734-8E62-B626495A6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46647"/>
              </p:ext>
            </p:extLst>
          </p:nvPr>
        </p:nvGraphicFramePr>
        <p:xfrm>
          <a:off x="4694702" y="3939837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98C091C-F6A4-4C31-9BE6-82DEFA632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32361"/>
              </p:ext>
            </p:extLst>
          </p:nvPr>
        </p:nvGraphicFramePr>
        <p:xfrm>
          <a:off x="6731788" y="3327604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7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8" grpId="0"/>
      <p:bldP spid="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B4BB9-C96F-4B5F-92AE-8FEA7F8E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++ZP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19D7-314D-400C-B77E-6626D128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4EDBF-6D9B-4783-AD9F-2F80A73A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3BEA7B-D43D-47DC-AA70-A43C7AB57D34}"/>
              </a:ext>
            </a:extLst>
          </p:cNvPr>
          <p:cNvSpPr txBox="1">
            <a:spLocks/>
          </p:cNvSpPr>
          <p:nvPr/>
        </p:nvSpPr>
        <p:spPr>
          <a:xfrm>
            <a:off x="690388" y="1690690"/>
            <a:ext cx="5638223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(Depth)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Pass(*es) - (Stencil)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light source to camera</a:t>
            </a:r>
          </a:p>
          <a:p>
            <a:pPr marL="1143000" lvl="3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1 pixel render target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From camera to scene 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(Z-Pass </a:t>
            </a:r>
            <a:r>
              <a:rPr lang="en-US" sz="1800" dirty="0"/>
              <a:t>w/ depth clamping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) 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Shade the pixels with 0 stencil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1D652-3693-454B-870C-42523EDF1326}"/>
              </a:ext>
            </a:extLst>
          </p:cNvPr>
          <p:cNvSpPr/>
          <p:nvPr/>
        </p:nvSpPr>
        <p:spPr>
          <a:xfrm>
            <a:off x="1038804" y="2863516"/>
            <a:ext cx="3981002" cy="698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F1E895-37A2-4BB9-AC50-20B3048C04CA}"/>
              </a:ext>
            </a:extLst>
          </p:cNvPr>
          <p:cNvCxnSpPr>
            <a:cxnSpLocks/>
          </p:cNvCxnSpPr>
          <p:nvPr/>
        </p:nvCxnSpPr>
        <p:spPr>
          <a:xfrm flipH="1">
            <a:off x="4287817" y="2364950"/>
            <a:ext cx="731989" cy="3567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5D94F8-74EC-4760-BA02-AE223E2790DF}"/>
              </a:ext>
            </a:extLst>
          </p:cNvPr>
          <p:cNvSpPr txBox="1"/>
          <p:nvPr/>
        </p:nvSpPr>
        <p:spPr>
          <a:xfrm>
            <a:off x="4986349" y="1891457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Draw call for the whole scene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0F90B3A-8340-47BA-AA4F-7AE125C4109D}"/>
              </a:ext>
            </a:extLst>
          </p:cNvPr>
          <p:cNvSpPr/>
          <p:nvPr/>
        </p:nvSpPr>
        <p:spPr>
          <a:xfrm>
            <a:off x="5380254" y="2721697"/>
            <a:ext cx="563346" cy="13810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75E8A-B5A6-4C80-82A4-D9D5EADA1926}"/>
              </a:ext>
            </a:extLst>
          </p:cNvPr>
          <p:cNvSpPr txBox="1"/>
          <p:nvPr/>
        </p:nvSpPr>
        <p:spPr>
          <a:xfrm>
            <a:off x="6096000" y="3244334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approach combines these two passes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63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7719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Our Method</a:t>
            </a:r>
            <a:endParaRPr lang="nl-NL" sz="7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1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4B0B07A-4597-47FA-B297-607F0E6B7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34" y="1700023"/>
            <a:ext cx="5532392" cy="4069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EF01D-73A4-42FF-A389-75A7AA00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ZP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2FF-0C91-4AF3-8129-61D6578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29DA4-6458-4A7A-988A-A1FA89E9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645C11-C92B-456E-B813-E8C4ECB68148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5060706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(Depth)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with depth clamp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Test triangle intersection with </a:t>
            </a:r>
            <a:br>
              <a:rPr lang="en-US" sz="1650" dirty="0"/>
            </a:br>
            <a:r>
              <a:rPr lang="en-US" sz="1650" dirty="0"/>
              <a:t>ray from light to camera and whether front facing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500" dirty="0"/>
              <a:t>Increment the atomic counter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Detect silhouette edges</a:t>
            </a:r>
            <a:endParaRPr lang="en-US" sz="1650" dirty="0"/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Generate shadow volumes</a:t>
            </a:r>
            <a:endParaRPr lang="en-US" sz="1650" dirty="0"/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Update stencil values </a:t>
            </a:r>
            <a:br>
              <a:rPr lang="en-US" sz="165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50" dirty="0">
                <a:solidFill>
                  <a:schemeClr val="bg2">
                    <a:lumMod val="75000"/>
                  </a:schemeClr>
                </a:solidFill>
              </a:rPr>
              <a:t>with enabled depth test</a:t>
            </a:r>
          </a:p>
          <a:p>
            <a:pPr marL="285750" lvl="1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If stencil value plus the atomic counter equals 0 the point is lit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534F0F7-F447-4CDF-9394-DCCD523454E4}"/>
              </a:ext>
            </a:extLst>
          </p:cNvPr>
          <p:cNvGraphicFramePr>
            <a:graphicFrameLocks noGrp="1"/>
          </p:cNvGraphicFramePr>
          <p:nvPr/>
        </p:nvGraphicFramePr>
        <p:xfrm>
          <a:off x="6828054" y="3343649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A6CAD8-9FBE-45C6-ADEC-8A2B2EE16799}"/>
              </a:ext>
            </a:extLst>
          </p:cNvPr>
          <p:cNvCxnSpPr>
            <a:cxnSpLocks/>
          </p:cNvCxnSpPr>
          <p:nvPr/>
        </p:nvCxnSpPr>
        <p:spPr>
          <a:xfrm flipV="1">
            <a:off x="5138210" y="1803400"/>
            <a:ext cx="5199590" cy="227475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D5D59D9-3557-4F9A-8BBE-6CB9B0BA1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18506"/>
              </p:ext>
            </p:extLst>
          </p:nvPr>
        </p:nvGraphicFramePr>
        <p:xfrm>
          <a:off x="4683351" y="3735304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6E05CF2F-3EA0-4734-8E62-B626495A6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91882"/>
              </p:ext>
            </p:extLst>
          </p:nvPr>
        </p:nvGraphicFramePr>
        <p:xfrm>
          <a:off x="4682681" y="3735304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0A82F82-C74D-4C11-874C-A3EA82B9E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946029"/>
              </p:ext>
            </p:extLst>
          </p:nvPr>
        </p:nvGraphicFramePr>
        <p:xfrm>
          <a:off x="6828054" y="3356349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6BF6B7E-A4E4-4788-971C-722AEA924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223442"/>
              </p:ext>
            </p:extLst>
          </p:nvPr>
        </p:nvGraphicFramePr>
        <p:xfrm>
          <a:off x="6828054" y="3343649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2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2452C1-2133-4437-9B34-6977D0E0F085}"/>
              </a:ext>
            </a:extLst>
          </p:cNvPr>
          <p:cNvSpPr txBox="1">
            <a:spLocks/>
          </p:cNvSpPr>
          <p:nvPr/>
        </p:nvSpPr>
        <p:spPr>
          <a:xfrm>
            <a:off x="838200" y="1690690"/>
            <a:ext cx="4815840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Pass(*es) - (Stencil)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Light to * (ZP+ &amp; ++ZP)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lphaLcPeriod"/>
            </a:pPr>
            <a:r>
              <a:rPr lang="en-US" sz="1800" dirty="0"/>
              <a:t>From camera to scene 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500" dirty="0"/>
              <a:t>Detect silhouette edges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Render shadow quads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650" dirty="0"/>
              <a:t>Update stencil values</a:t>
            </a:r>
          </a:p>
          <a:p>
            <a:pPr marL="971550" lvl="3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endParaRPr lang="en-US" sz="1650" dirty="0"/>
          </a:p>
          <a:p>
            <a:pPr lvl="1" indent="-51435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(Shading)</a:t>
            </a:r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12618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97B9-52C3-4697-9D71-9EEF4CDD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A20E4-B23F-4CE7-92CC-98D1DBB6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DF3BA-5A59-4057-846F-99FB7A39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 descr="A stone building that has a clock on the side of the road&#10;&#10;Description automatically generated">
            <a:extLst>
              <a:ext uri="{FF2B5EF4-FFF2-40B4-BE49-F238E27FC236}">
                <a16:creationId xmlns:a16="http://schemas.microsoft.com/office/drawing/2014/main" id="{E51D4D62-AD5B-4164-A8AE-5C4E34C36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01" y="1485899"/>
            <a:ext cx="7518429" cy="4452319"/>
          </a:xfrm>
          <a:prstGeom prst="rect">
            <a:avLst/>
          </a:prstGeom>
        </p:spPr>
      </p:pic>
      <p:pic>
        <p:nvPicPr>
          <p:cNvPr id="9" name="Picture 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47CEFA2C-B419-4E55-B735-272B22761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00" y="1485898"/>
            <a:ext cx="7518429" cy="4452319"/>
          </a:xfrm>
          <a:prstGeom prst="rect">
            <a:avLst/>
          </a:prstGeom>
        </p:spPr>
      </p:pic>
      <p:pic>
        <p:nvPicPr>
          <p:cNvPr id="10" name="Picture 9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28C71778-F15E-4B3B-924F-9A0A47E6F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97" y="1485898"/>
            <a:ext cx="7518429" cy="4452319"/>
          </a:xfrm>
          <a:prstGeom prst="rect">
            <a:avLst/>
          </a:prstGeom>
        </p:spPr>
      </p:pic>
      <p:pic>
        <p:nvPicPr>
          <p:cNvPr id="11" name="Picture 10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8E5E5519-392C-4BA2-88D9-6AD4509A7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03" y="1485898"/>
            <a:ext cx="7518429" cy="445232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6527BADF-3AA5-44DE-8DE6-705014F9F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83" y="4114600"/>
            <a:ext cx="2029972" cy="1527051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DCBCE2E6-CB83-4200-ACDC-73AA451C3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96" y="2779908"/>
            <a:ext cx="5527626" cy="3316576"/>
          </a:xfrm>
          <a:prstGeom prst="rect">
            <a:avLst/>
          </a:prstGeom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E26B55D8-A399-4084-90D2-471D30AD42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98" y="2792608"/>
            <a:ext cx="5527626" cy="3316576"/>
          </a:xfrm>
          <a:prstGeom prst="rect">
            <a:avLst/>
          </a:prstGeom>
        </p:spPr>
      </p:pic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045F4625-3EDD-441D-BC4C-D5A87597E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96" y="2792608"/>
            <a:ext cx="5527626" cy="3316576"/>
          </a:xfrm>
          <a:prstGeom prst="rect">
            <a:avLst/>
          </a:prstGeom>
        </p:spPr>
      </p:pic>
      <p:pic>
        <p:nvPicPr>
          <p:cNvPr id="28" name="Picture 27" descr="A close up of a map&#10;&#10;Description automatically generated">
            <a:extLst>
              <a:ext uri="{FF2B5EF4-FFF2-40B4-BE49-F238E27FC236}">
                <a16:creationId xmlns:a16="http://schemas.microsoft.com/office/drawing/2014/main" id="{39B83693-81E6-4E34-8FC3-1521CCA913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92" y="2792608"/>
            <a:ext cx="5527626" cy="3316576"/>
          </a:xfrm>
          <a:prstGeom prst="rect">
            <a:avLst/>
          </a:prstGeom>
        </p:spPr>
      </p:pic>
      <p:pic>
        <p:nvPicPr>
          <p:cNvPr id="30" name="Picture 29" descr="A close up of a map&#10;&#10;Description automatically generated">
            <a:extLst>
              <a:ext uri="{FF2B5EF4-FFF2-40B4-BE49-F238E27FC236}">
                <a16:creationId xmlns:a16="http://schemas.microsoft.com/office/drawing/2014/main" id="{D1D469B1-F909-4AAC-B702-36859322E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98" y="2792608"/>
            <a:ext cx="5527626" cy="3316576"/>
          </a:xfrm>
          <a:prstGeom prst="rect">
            <a:avLst/>
          </a:prstGeom>
        </p:spPr>
      </p:pic>
      <p:cxnSp>
        <p:nvCxnSpPr>
          <p:cNvPr id="12" name="Curved Connector 38">
            <a:extLst>
              <a:ext uri="{FF2B5EF4-FFF2-40B4-BE49-F238E27FC236}">
                <a16:creationId xmlns:a16="http://schemas.microsoft.com/office/drawing/2014/main" id="{CB6FEC45-3300-41BC-8359-0A76024F19FB}"/>
              </a:ext>
            </a:extLst>
          </p:cNvPr>
          <p:cNvCxnSpPr/>
          <p:nvPr/>
        </p:nvCxnSpPr>
        <p:spPr>
          <a:xfrm>
            <a:off x="2994215" y="2512531"/>
            <a:ext cx="1035896" cy="480007"/>
          </a:xfrm>
          <a:prstGeom prst="curvedConnector3">
            <a:avLst>
              <a:gd name="adj1" fmla="val 9954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urved Connector 66">
            <a:extLst>
              <a:ext uri="{FF2B5EF4-FFF2-40B4-BE49-F238E27FC236}">
                <a16:creationId xmlns:a16="http://schemas.microsoft.com/office/drawing/2014/main" id="{355E619F-3BB7-4232-A129-055EA9CEC057}"/>
              </a:ext>
            </a:extLst>
          </p:cNvPr>
          <p:cNvCxnSpPr/>
          <p:nvPr/>
        </p:nvCxnSpPr>
        <p:spPr>
          <a:xfrm rot="10800000" flipH="1" flipV="1">
            <a:off x="4180556" y="2357046"/>
            <a:ext cx="1056471" cy="647412"/>
          </a:xfrm>
          <a:prstGeom prst="curvedConnector3">
            <a:avLst>
              <a:gd name="adj1" fmla="val 10034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48">
            <a:extLst>
              <a:ext uri="{FF2B5EF4-FFF2-40B4-BE49-F238E27FC236}">
                <a16:creationId xmlns:a16="http://schemas.microsoft.com/office/drawing/2014/main" id="{D1D573AF-B60D-4554-BE22-9E316880C602}"/>
              </a:ext>
            </a:extLst>
          </p:cNvPr>
          <p:cNvCxnSpPr/>
          <p:nvPr/>
        </p:nvCxnSpPr>
        <p:spPr>
          <a:xfrm rot="10800000" flipV="1">
            <a:off x="6389732" y="2345123"/>
            <a:ext cx="1056471" cy="647412"/>
          </a:xfrm>
          <a:prstGeom prst="curvedConnector3">
            <a:avLst>
              <a:gd name="adj1" fmla="val 10034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50">
            <a:extLst>
              <a:ext uri="{FF2B5EF4-FFF2-40B4-BE49-F238E27FC236}">
                <a16:creationId xmlns:a16="http://schemas.microsoft.com/office/drawing/2014/main" id="{250E5E53-60F7-4A37-81B2-1CA12425EE3D}"/>
              </a:ext>
            </a:extLst>
          </p:cNvPr>
          <p:cNvCxnSpPr/>
          <p:nvPr/>
        </p:nvCxnSpPr>
        <p:spPr>
          <a:xfrm rot="10800000" flipV="1">
            <a:off x="7817468" y="2447215"/>
            <a:ext cx="1458586" cy="545320"/>
          </a:xfrm>
          <a:prstGeom prst="curvedConnector3">
            <a:avLst>
              <a:gd name="adj1" fmla="val 998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2987 -0.160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-80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9805 -0.279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1395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1405 -0.281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40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6953 -0.172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63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B4D1-7181-4D11-9295-BCD5F55B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5B919-D3FB-41F8-ACE7-8A3B8EB5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08E84-F3FD-4702-BF44-89AFD0D6F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70" y="1411626"/>
            <a:ext cx="7198659" cy="4499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1AB618-2F65-4490-81D8-B9BDE3CEF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69" y="1411626"/>
            <a:ext cx="7198659" cy="4499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70C28-476D-4D3D-B8A9-354A93344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78" y="1405615"/>
            <a:ext cx="7198659" cy="4499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9AEEE-533D-4A4B-AA9E-C3179796D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69" y="1411626"/>
            <a:ext cx="7198659" cy="44991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048D95-83E0-4B64-A138-80585520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Shadow Volumes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517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462BB-B44C-4084-A06F-95C42234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7344D-74D2-498B-B8CC-FA5C130F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30</a:t>
            </a:fld>
            <a:endParaRPr lang="en-US" dirty="0"/>
          </a:p>
        </p:txBody>
      </p:sp>
      <p:pic>
        <p:nvPicPr>
          <p:cNvPr id="8" name="Picture 7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7A6D9469-7A51-40B6-B858-67D2EA77A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00" y="1485898"/>
            <a:ext cx="7518429" cy="44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12917 -0.326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16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462BB-B44C-4084-A06F-95C42234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7344D-74D2-498B-B8CC-FA5C130F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Picture 8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4C7ADE9D-37FF-4553-89F3-873BAC8B7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97" y="1485898"/>
            <a:ext cx="7518429" cy="44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1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11107 -0.324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1622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E812-CBF0-4B5C-BBA1-48A72E2E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84BA-2973-4ACC-AA2B-E29C8041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A11C-B166-41A4-B298-761B8CED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6F9CE-266B-47C3-9AAB-6688D183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 descr="A picture containing building, ground, outdoor&#10;&#10;Description automatically generated">
            <a:extLst>
              <a:ext uri="{FF2B5EF4-FFF2-40B4-BE49-F238E27FC236}">
                <a16:creationId xmlns:a16="http://schemas.microsoft.com/office/drawing/2014/main" id="{4983A20E-18D8-4B2F-8AB1-0B4B4C165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03" y="1485898"/>
            <a:ext cx="7518429" cy="44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5013 -0.165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F1AE46-EA96-43A5-8DB5-2F236FFD3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5" y="3747543"/>
            <a:ext cx="1820199" cy="13745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025D4-E11B-4C1C-B583-EB753E72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4FB17-3000-4A33-8D31-2BD3D7CE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62B36-FA18-4AFE-A9FD-EA153473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68" y="2723992"/>
            <a:ext cx="5536162" cy="3321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C376E-D25A-4CFC-8128-100E4095C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8" y="1690690"/>
            <a:ext cx="2595281" cy="153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5CE08-6C01-435D-AB80-9EE1B303B3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28" y="820152"/>
            <a:ext cx="2595283" cy="1536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784CB-4E46-45F9-896B-F92D498439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63" y="820152"/>
            <a:ext cx="2595283" cy="15368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60088B-DE41-4E2A-9352-726CD225B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98" y="1690690"/>
            <a:ext cx="2595281" cy="1536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0AE13A-15D8-4014-BC35-6CDB8A59A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13" y="2719875"/>
            <a:ext cx="5537597" cy="3322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88D248-830D-4E0F-B738-11DC8795D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07" y="2719874"/>
            <a:ext cx="5537597" cy="3322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59564D-0914-4CC2-8E1E-59CB9AA46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74" y="2723992"/>
            <a:ext cx="5552776" cy="33316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BAE224-6366-4266-A3E9-5A8AE83FC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94" y="2738087"/>
            <a:ext cx="5527625" cy="331657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B5D1FC5-BA07-43B1-AA02-750FE781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cxnSp>
        <p:nvCxnSpPr>
          <p:cNvPr id="9" name="Curved Connector 38">
            <a:extLst>
              <a:ext uri="{FF2B5EF4-FFF2-40B4-BE49-F238E27FC236}">
                <a16:creationId xmlns:a16="http://schemas.microsoft.com/office/drawing/2014/main" id="{F8264380-422B-4133-ABDE-C05E222EED3A}"/>
              </a:ext>
            </a:extLst>
          </p:cNvPr>
          <p:cNvCxnSpPr/>
          <p:nvPr/>
        </p:nvCxnSpPr>
        <p:spPr>
          <a:xfrm>
            <a:off x="2994215" y="2512531"/>
            <a:ext cx="1035896" cy="480007"/>
          </a:xfrm>
          <a:prstGeom prst="curvedConnector3">
            <a:avLst>
              <a:gd name="adj1" fmla="val 9954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66">
            <a:extLst>
              <a:ext uri="{FF2B5EF4-FFF2-40B4-BE49-F238E27FC236}">
                <a16:creationId xmlns:a16="http://schemas.microsoft.com/office/drawing/2014/main" id="{5E9F7926-B971-4FF7-A700-3E08AD2E4018}"/>
              </a:ext>
            </a:extLst>
          </p:cNvPr>
          <p:cNvCxnSpPr/>
          <p:nvPr/>
        </p:nvCxnSpPr>
        <p:spPr>
          <a:xfrm rot="10800000" flipH="1" flipV="1">
            <a:off x="4180556" y="2357046"/>
            <a:ext cx="1056471" cy="647412"/>
          </a:xfrm>
          <a:prstGeom prst="curvedConnector3">
            <a:avLst>
              <a:gd name="adj1" fmla="val 10034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48">
            <a:extLst>
              <a:ext uri="{FF2B5EF4-FFF2-40B4-BE49-F238E27FC236}">
                <a16:creationId xmlns:a16="http://schemas.microsoft.com/office/drawing/2014/main" id="{51542377-F135-4AAE-992D-BB57FF96F2FC}"/>
              </a:ext>
            </a:extLst>
          </p:cNvPr>
          <p:cNvCxnSpPr/>
          <p:nvPr/>
        </p:nvCxnSpPr>
        <p:spPr>
          <a:xfrm rot="10800000" flipV="1">
            <a:off x="6389732" y="2345123"/>
            <a:ext cx="1056471" cy="647412"/>
          </a:xfrm>
          <a:prstGeom prst="curvedConnector3">
            <a:avLst>
              <a:gd name="adj1" fmla="val 10034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urved Connector 50">
            <a:extLst>
              <a:ext uri="{FF2B5EF4-FFF2-40B4-BE49-F238E27FC236}">
                <a16:creationId xmlns:a16="http://schemas.microsoft.com/office/drawing/2014/main" id="{9E67EBF5-FACB-4888-94DD-715DD99235B1}"/>
              </a:ext>
            </a:extLst>
          </p:cNvPr>
          <p:cNvCxnSpPr/>
          <p:nvPr/>
        </p:nvCxnSpPr>
        <p:spPr>
          <a:xfrm rot="10800000" flipV="1">
            <a:off x="7817468" y="2447215"/>
            <a:ext cx="1458586" cy="545320"/>
          </a:xfrm>
          <a:prstGeom prst="curvedConnector3">
            <a:avLst>
              <a:gd name="adj1" fmla="val 998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4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900" y="5228200"/>
            <a:ext cx="860612" cy="36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Citadel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8672082" y="5226422"/>
            <a:ext cx="102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Buddha</a:t>
            </a:r>
            <a:endParaRPr lang="nl-NL" dirty="0"/>
          </a:p>
        </p:txBody>
      </p:sp>
      <p:pic>
        <p:nvPicPr>
          <p:cNvPr id="11" name="Picture 10" descr="A picture containing map, sky, wall&#10;&#10;Description automatically generated">
            <a:extLst>
              <a:ext uri="{FF2B5EF4-FFF2-40B4-BE49-F238E27FC236}">
                <a16:creationId xmlns:a16="http://schemas.microsoft.com/office/drawing/2014/main" id="{174ADF86-228D-43E5-94B0-60EC39285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06" y="1715136"/>
            <a:ext cx="5435600" cy="3261360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7E320811-6256-4E78-8E21-86E05E878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6" y="1715136"/>
            <a:ext cx="543560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563" y="1332217"/>
            <a:ext cx="7556874" cy="42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2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Easy to implement, artifact free</a:t>
            </a:r>
          </a:p>
          <a:p>
            <a:endParaRPr lang="en-US" sz="2800" dirty="0"/>
          </a:p>
          <a:p>
            <a:r>
              <a:rPr lang="en-US" sz="2800" dirty="0"/>
              <a:t>Avoids additional Render Pass (ZP+ &amp; ++ZP)</a:t>
            </a:r>
          </a:p>
          <a:p>
            <a:endParaRPr lang="en-US" sz="2800" dirty="0"/>
          </a:p>
          <a:p>
            <a:r>
              <a:rPr lang="en-US" sz="2800" dirty="0"/>
              <a:t>Avoids Rendering Hidden Geometry and Caps (Z-Fail)	</a:t>
            </a:r>
          </a:p>
          <a:p>
            <a:endParaRPr lang="en-US" sz="2800" dirty="0"/>
          </a:p>
          <a:p>
            <a:r>
              <a:rPr lang="en-US" sz="2400" dirty="0"/>
              <a:t>Performs on par with Z-Pass</a:t>
            </a:r>
          </a:p>
          <a:p>
            <a:pPr lvl="1"/>
            <a:r>
              <a:rPr lang="en-US" sz="2000" dirty="0"/>
              <a:t>1 ray cast per light facing triangle overhead</a:t>
            </a:r>
            <a:endParaRPr lang="nl-NL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99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463673"/>
          </a:xfrm>
        </p:spPr>
        <p:txBody>
          <a:bodyPr>
            <a:noAutofit/>
          </a:bodyPr>
          <a:lstStyle/>
          <a:p>
            <a:pPr algn="ctr"/>
            <a:r>
              <a:rPr lang="en-US" sz="4800" b="1" kern="0" dirty="0">
                <a:solidFill>
                  <a:srgbClr val="005D76"/>
                </a:solidFill>
                <a:latin typeface="Calibri"/>
                <a:cs typeface="Arial"/>
                <a:sym typeface="Arial"/>
                <a:rtl val="0"/>
              </a:rPr>
              <a:t>A Practical and Efficient Approach for Correct Z-Pass Stencil Shadow Volume</a:t>
            </a:r>
            <a:endParaRPr lang="nl-NL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20153" y="2137079"/>
            <a:ext cx="2761194" cy="321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  <a:latin typeface="+mn-lt"/>
                <a:hlinkClick r:id="rId3"/>
              </a:rPr>
              <a:t>http://graphics.tudelft.nl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3325" y="5628035"/>
            <a:ext cx="4638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NimbusRomNo9L-Regu"/>
              </a:rPr>
              <a:t>This work was supported by </a:t>
            </a:r>
            <a:r>
              <a:rPr lang="en-US" sz="1000" dirty="0" err="1">
                <a:latin typeface="NimbusRomNo9L-Regu"/>
              </a:rPr>
              <a:t>DyViTo</a:t>
            </a:r>
            <a:r>
              <a:rPr lang="en-US" sz="1000" dirty="0">
                <a:latin typeface="NimbusRomNo9L-Regu"/>
              </a:rPr>
              <a:t> that is funded by the European Union’s Horizon 2020 </a:t>
            </a:r>
            <a:r>
              <a:rPr lang="en-US" sz="1000" dirty="0" err="1">
                <a:latin typeface="NimbusRomNo9L-Regu"/>
              </a:rPr>
              <a:t>programme</a:t>
            </a:r>
            <a:r>
              <a:rPr lang="en-US" sz="1000" dirty="0">
                <a:latin typeface="NimbusRomNo9L-Regu"/>
              </a:rPr>
              <a:t> under grant agreement No 765121 and partially </a:t>
            </a:r>
            <a:r>
              <a:rPr lang="en-US" sz="1000" dirty="0" err="1">
                <a:latin typeface="NimbusRomNo9L-Regu"/>
              </a:rPr>
              <a:t>funnded</a:t>
            </a:r>
            <a:r>
              <a:rPr lang="en-US" sz="1000" dirty="0">
                <a:latin typeface="NimbusRomNo9L-Regu"/>
              </a:rPr>
              <a:t> by Swiss National Science Foundation Advanced Postdoc </a:t>
            </a:r>
            <a:r>
              <a:rPr lang="nl-NL" sz="1000" dirty="0" err="1">
                <a:latin typeface="NimbusRomNo9L-Regu"/>
              </a:rPr>
              <a:t>Mobility</a:t>
            </a:r>
            <a:r>
              <a:rPr lang="nl-NL" sz="1000" dirty="0">
                <a:latin typeface="NimbusRomNo9L-Regu"/>
              </a:rPr>
              <a:t> Project 174321.</a:t>
            </a:r>
            <a:endParaRPr lang="nl-NL" sz="100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53256" y="3311106"/>
            <a:ext cx="1524001" cy="34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  <a:buNone/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Baran Usta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677257" y="3311105"/>
            <a:ext cx="2188308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Leonardo Scandolo</a:t>
            </a:r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875334" y="3311105"/>
            <a:ext cx="1793631" cy="345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Markus</a:t>
            </a:r>
            <a:r>
              <a:rPr lang="en-US" dirty="0">
                <a:sym typeface="Arial"/>
                <a:rtl val="0"/>
              </a:rPr>
              <a:t> Billeter</a:t>
            </a:r>
            <a:endParaRPr lang="en-US" sz="1500" kern="0" dirty="0">
              <a:solidFill>
                <a:srgbClr val="00A6D6"/>
              </a:solidFill>
              <a:latin typeface="Verdana"/>
              <a:cs typeface="Arial"/>
              <a:sym typeface="Arial"/>
              <a:rtl val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668965" y="3311105"/>
            <a:ext cx="2198077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Ricardo Marroquim</a:t>
            </a:r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867042" y="3311106"/>
            <a:ext cx="1947984" cy="34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5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Elmar Eisemann</a:t>
            </a: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53256" y="3728265"/>
            <a:ext cx="1524002" cy="34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  <a:buNone/>
            </a:pPr>
            <a:r>
              <a:rPr lang="en-US" sz="12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b.usta@tudelft.nl</a:t>
            </a:r>
            <a:endParaRPr lang="en-US" sz="1200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677257" y="3728264"/>
            <a:ext cx="2188308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200" kern="0" dirty="0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l.scandolo@tudelft.nl</a:t>
            </a:r>
            <a:endParaRPr lang="en-US" sz="12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875334" y="3728264"/>
            <a:ext cx="1793631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200" kern="0" dirty="0" err="1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m.</a:t>
            </a:r>
            <a:r>
              <a:rPr lang="en-US" sz="1200" dirty="0" err="1">
                <a:sym typeface="Arial"/>
                <a:rtl val="0"/>
              </a:rPr>
              <a:t>billeter</a:t>
            </a:r>
            <a:r>
              <a:rPr lang="en-US" sz="1200" kern="0" dirty="0" err="1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@tudelft.n</a:t>
            </a:r>
            <a:endParaRPr lang="en-US" sz="1200" kern="0" dirty="0">
              <a:solidFill>
                <a:srgbClr val="00A6D6"/>
              </a:solidFill>
              <a:latin typeface="Verdana"/>
              <a:cs typeface="Arial"/>
              <a:sym typeface="Arial"/>
              <a:rtl val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668965" y="3728264"/>
            <a:ext cx="2198077" cy="3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200" kern="0" dirty="0" err="1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r.marroquim@tudelft.n</a:t>
            </a:r>
            <a:endParaRPr lang="en-US" sz="1200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867042" y="3728265"/>
            <a:ext cx="2029558" cy="345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30">
              <a:lnSpc>
                <a:spcPct val="100000"/>
              </a:lnSpc>
              <a:spcBef>
                <a:spcPts val="225"/>
              </a:spcBef>
              <a:buClr>
                <a:srgbClr val="EB641B"/>
              </a:buClr>
            </a:pPr>
            <a:r>
              <a:rPr lang="en-US" sz="1200" kern="0" dirty="0" err="1">
                <a:solidFill>
                  <a:srgbClr val="00A6D6"/>
                </a:solidFill>
                <a:latin typeface="Verdana"/>
                <a:cs typeface="Arial"/>
                <a:sym typeface="Arial"/>
                <a:rtl val="0"/>
              </a:rPr>
              <a:t>e.eisemann@tudelft.n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471987" y="4381691"/>
            <a:ext cx="324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Questions?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74166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00" y="3722707"/>
            <a:ext cx="3227899" cy="2304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79" y="3722708"/>
            <a:ext cx="3227899" cy="2304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Volume Generation (Geometry </a:t>
            </a:r>
            <a:r>
              <a:rPr lang="en-US" dirty="0" err="1"/>
              <a:t>Shader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Silhouette Edge detection</a:t>
            </a:r>
          </a:p>
          <a:p>
            <a:pPr lvl="1"/>
            <a:r>
              <a:rPr lang="en-US" dirty="0"/>
              <a:t>Modify the index buffer &amp; draw GL_TRIANGLE_ADJACENCY</a:t>
            </a:r>
          </a:p>
          <a:p>
            <a:pPr lvl="1"/>
            <a:r>
              <a:rPr lang="en-US" dirty="0"/>
              <a:t>Edge of 1 FF and 1 BF</a:t>
            </a:r>
          </a:p>
          <a:p>
            <a:pPr lvl="1"/>
            <a:r>
              <a:rPr lang="en-US" dirty="0"/>
              <a:t>Project to Infinity (generates a quad)</a:t>
            </a:r>
          </a:p>
          <a:p>
            <a:pPr lvl="1"/>
            <a:r>
              <a:rPr lang="en-US" dirty="0"/>
              <a:t>Generated face may not be a shadow edge (occluded &amp; clamped)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6940" y="3543300"/>
            <a:ext cx="10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Occluded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6758940" y="3543300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Clamped</a:t>
            </a:r>
            <a:endParaRPr lang="nl-NL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912622" y="4838700"/>
            <a:ext cx="2976435" cy="381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Multiply 17"/>
          <p:cNvSpPr/>
          <p:nvPr/>
        </p:nvSpPr>
        <p:spPr>
          <a:xfrm>
            <a:off x="3710940" y="4937760"/>
            <a:ext cx="320040" cy="304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Multiply 18"/>
          <p:cNvSpPr/>
          <p:nvPr/>
        </p:nvSpPr>
        <p:spPr>
          <a:xfrm>
            <a:off x="4200902" y="4990012"/>
            <a:ext cx="320040" cy="304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6758943" y="4838700"/>
            <a:ext cx="2976435" cy="381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Multiply 19"/>
          <p:cNvSpPr/>
          <p:nvPr/>
        </p:nvSpPr>
        <p:spPr>
          <a:xfrm>
            <a:off x="7961408" y="4874723"/>
            <a:ext cx="320040" cy="304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0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ZP+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455894" cy="4351338"/>
          </a:xfrm>
        </p:spPr>
        <p:txBody>
          <a:bodyPr/>
          <a:lstStyle/>
          <a:p>
            <a:r>
              <a:rPr lang="en-US" dirty="0"/>
              <a:t>Edge cases</a:t>
            </a:r>
          </a:p>
          <a:p>
            <a:pPr lvl="1"/>
            <a:r>
              <a:rPr lang="en-US" dirty="0"/>
              <a:t>Near-Plane intersects both projected edge</a:t>
            </a:r>
          </a:p>
          <a:p>
            <a:pPr lvl="1"/>
            <a:r>
              <a:rPr lang="en-US" dirty="0"/>
              <a:t>Near-Plane intersects one projected edge and one infinite edge</a:t>
            </a:r>
          </a:p>
          <a:p>
            <a:pPr lvl="1"/>
            <a:r>
              <a:rPr lang="en-US" dirty="0"/>
              <a:t>Near-Plane intersects both infinite edge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913" y="2332410"/>
            <a:ext cx="3794602" cy="278103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817731" y="2792327"/>
            <a:ext cx="2546965" cy="8965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9215718" y="3397624"/>
            <a:ext cx="8964" cy="2586184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8091213" y="1398494"/>
            <a:ext cx="8964" cy="4585314"/>
          </a:xfrm>
          <a:prstGeom prst="line">
            <a:avLst/>
          </a:prstGeom>
          <a:ln w="57150">
            <a:prstDash val="dash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3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Hard Shadow Rendering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4040"/>
            <a:ext cx="3876675" cy="3727130"/>
          </a:xfrm>
        </p:spPr>
        <p:txBody>
          <a:bodyPr/>
          <a:lstStyle/>
          <a:p>
            <a:pPr marL="342900" lvl="1" indent="0">
              <a:buNone/>
            </a:pPr>
            <a:endParaRPr lang="en-US" sz="2500" dirty="0"/>
          </a:p>
          <a:p>
            <a:pPr lvl="1"/>
            <a:r>
              <a:rPr lang="en-US" sz="2000" dirty="0"/>
              <a:t>Ray Tracing</a:t>
            </a:r>
          </a:p>
          <a:p>
            <a:pPr lvl="2"/>
            <a:r>
              <a:rPr lang="en-US" sz="1700" dirty="0"/>
              <a:t>[Appel 1968]</a:t>
            </a:r>
          </a:p>
          <a:p>
            <a:pPr lvl="2"/>
            <a:endParaRPr lang="en-US" sz="1700" dirty="0"/>
          </a:p>
          <a:p>
            <a:pPr lvl="1"/>
            <a:r>
              <a:rPr lang="en-US" sz="2000" dirty="0"/>
              <a:t>Irregular Z-Buffer</a:t>
            </a:r>
          </a:p>
          <a:p>
            <a:pPr lvl="2"/>
            <a:r>
              <a:rPr lang="en-US" sz="1700" dirty="0"/>
              <a:t>[Johnson et al. 2005]</a:t>
            </a:r>
          </a:p>
          <a:p>
            <a:pPr marL="685800" lvl="2" indent="0">
              <a:buNone/>
            </a:pPr>
            <a:endParaRPr lang="en-US" sz="1700" dirty="0"/>
          </a:p>
          <a:p>
            <a:pPr lvl="1"/>
            <a:r>
              <a:rPr lang="en-US" sz="2000" dirty="0"/>
              <a:t>Shadow Volumes</a:t>
            </a:r>
          </a:p>
          <a:p>
            <a:pPr lvl="2"/>
            <a:r>
              <a:rPr lang="en-US" sz="1700" dirty="0"/>
              <a:t>[Crow 1977]</a:t>
            </a:r>
            <a:endParaRPr lang="nl-NL" sz="1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02919" y="2078899"/>
            <a:ext cx="462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Real time support is not widespread on current commodity hardware</a:t>
            </a:r>
            <a:endParaRPr lang="nl-NL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00500" y="2427465"/>
            <a:ext cx="1143000" cy="9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000500" y="3294450"/>
            <a:ext cx="1143000" cy="9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936841-376A-4D98-AFB7-50E88F190465}"/>
              </a:ext>
            </a:extLst>
          </p:cNvPr>
          <p:cNvSpPr txBox="1"/>
          <p:nvPr/>
        </p:nvSpPr>
        <p:spPr>
          <a:xfrm>
            <a:off x="5302918" y="3109784"/>
            <a:ext cx="46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Inconsistent performance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A70B-D18E-4597-A811-D1E33ACE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43638-8C62-4C3E-A97C-CCB618AF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40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1B6E42-311F-4D3E-B0B6-058BF0E7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Buddha breakdown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E3FE00-691B-4C49-90BE-339258EB2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31" y="2367242"/>
            <a:ext cx="5136569" cy="3081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C10E2-762D-4D09-B9E6-D32E2DFD9C3A}"/>
              </a:ext>
            </a:extLst>
          </p:cNvPr>
          <p:cNvSpPr txBox="1"/>
          <p:nvPr/>
        </p:nvSpPr>
        <p:spPr>
          <a:xfrm>
            <a:off x="7667914" y="1690690"/>
            <a:ext cx="223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Render Pass </a:t>
            </a:r>
          </a:p>
          <a:p>
            <a:pPr algn="ctr"/>
            <a:r>
              <a:rPr lang="en-US" dirty="0"/>
              <a:t>(Stencil </a:t>
            </a:r>
            <a:r>
              <a:rPr lang="en-US" dirty="0" err="1"/>
              <a:t>Prepass</a:t>
            </a:r>
            <a:r>
              <a:rPr lang="en-US" dirty="0"/>
              <a:t>)</a:t>
            </a:r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E99AA1-21F0-4A0F-B54F-F67E3F7BB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7242"/>
            <a:ext cx="5136568" cy="3081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03576-B94A-4506-8A8D-3B26676D81E2}"/>
              </a:ext>
            </a:extLst>
          </p:cNvPr>
          <p:cNvSpPr txBox="1"/>
          <p:nvPr/>
        </p:nvSpPr>
        <p:spPr>
          <a:xfrm>
            <a:off x="2529540" y="1720911"/>
            <a:ext cx="223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Render Pass</a:t>
            </a:r>
          </a:p>
          <a:p>
            <a:pPr algn="ctr"/>
            <a:r>
              <a:rPr lang="en-US" dirty="0"/>
              <a:t>(Stencil Update)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08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D48B-8068-43A6-9F08-9AC2B752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Volumes </a:t>
            </a:r>
            <a:r>
              <a:rPr lang="en-US" sz="2000" dirty="0"/>
              <a:t>[Crow 1977]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D3E3E-23AE-4B63-8A6A-E97DF5E5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 Scene to fill depth buffer</a:t>
            </a:r>
          </a:p>
          <a:p>
            <a:endParaRPr lang="en-US" dirty="0"/>
          </a:p>
          <a:p>
            <a:r>
              <a:rPr lang="en-US" dirty="0"/>
              <a:t>Construct the shadow quads</a:t>
            </a:r>
          </a:p>
          <a:p>
            <a:pPr lvl="1"/>
            <a:endParaRPr lang="en-US" dirty="0"/>
          </a:p>
          <a:p>
            <a:r>
              <a:rPr lang="en-US" dirty="0"/>
              <a:t>Count the front and back facing quads in each pixel between camera and visible point</a:t>
            </a:r>
          </a:p>
          <a:p>
            <a:pPr lvl="1"/>
            <a:r>
              <a:rPr lang="en-US" dirty="0"/>
              <a:t>Front facing &gt; back facing 	= in shadow</a:t>
            </a:r>
          </a:p>
          <a:p>
            <a:pPr lvl="1"/>
            <a:r>
              <a:rPr lang="en-US" dirty="0"/>
              <a:t>Otherwise 			= lit</a:t>
            </a:r>
          </a:p>
          <a:p>
            <a:pPr lvl="1"/>
            <a:endParaRPr lang="en-US" dirty="0"/>
          </a:p>
          <a:p>
            <a:r>
              <a:rPr lang="en-US" dirty="0"/>
              <a:t>Counting order does not matter</a:t>
            </a:r>
          </a:p>
          <a:p>
            <a:pPr lvl="1"/>
            <a:r>
              <a:rPr lang="en-US" dirty="0"/>
              <a:t>GPU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68BBD-AD66-4775-A623-C728B49B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78EF3-CE14-4087-B191-EC7BDF0A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2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70F9D8C-8857-480E-A27A-12D682941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3" y="1690690"/>
            <a:ext cx="6732534" cy="37219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E0846-E8FB-4F7F-BEE1-66DB6FD86311}"/>
              </a:ext>
            </a:extLst>
          </p:cNvPr>
          <p:cNvSpPr/>
          <p:nvPr/>
        </p:nvSpPr>
        <p:spPr>
          <a:xfrm>
            <a:off x="5766060" y="1552074"/>
            <a:ext cx="3847102" cy="4680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82513-1EA9-49EE-929C-626DE2FB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Volumes </a:t>
            </a:r>
            <a:r>
              <a:rPr lang="en-US" sz="2000" dirty="0"/>
              <a:t>[Crow 1977]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06182-9D0A-474A-BEDF-D4BEC2F1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23D08-25F7-46C3-A82F-BEC03EBB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214519-885A-4D32-BD84-FF291DCD4F93}"/>
              </a:ext>
            </a:extLst>
          </p:cNvPr>
          <p:cNvCxnSpPr>
            <a:cxnSpLocks/>
          </p:cNvCxnSpPr>
          <p:nvPr/>
        </p:nvCxnSpPr>
        <p:spPr>
          <a:xfrm flipV="1">
            <a:off x="8843210" y="3693695"/>
            <a:ext cx="782053" cy="3850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6427D-C094-4D78-8F88-114364ECB5E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638509"/>
            <a:ext cx="938464" cy="38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611E3-BF47-4CDD-9049-176A5A624248}"/>
              </a:ext>
            </a:extLst>
          </p:cNvPr>
          <p:cNvSpPr/>
          <p:nvPr/>
        </p:nvSpPr>
        <p:spPr>
          <a:xfrm>
            <a:off x="7880684" y="4475215"/>
            <a:ext cx="565485" cy="4990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3B370-CB41-4B43-A3CB-708AC3C6B02A}"/>
              </a:ext>
            </a:extLst>
          </p:cNvPr>
          <p:cNvSpPr/>
          <p:nvPr/>
        </p:nvSpPr>
        <p:spPr>
          <a:xfrm>
            <a:off x="9842548" y="4169196"/>
            <a:ext cx="565485" cy="4990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2E3103-F32A-4E4E-AE91-F27A2A7086D7}"/>
              </a:ext>
            </a:extLst>
          </p:cNvPr>
          <p:cNvCxnSpPr>
            <a:cxnSpLocks/>
          </p:cNvCxnSpPr>
          <p:nvPr/>
        </p:nvCxnSpPr>
        <p:spPr>
          <a:xfrm flipH="1" flipV="1">
            <a:off x="7880683" y="4487779"/>
            <a:ext cx="1" cy="48649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E4A43A-7553-4C13-9743-5DDE9BD6DE0A}"/>
              </a:ext>
            </a:extLst>
          </p:cNvPr>
          <p:cNvCxnSpPr>
            <a:cxnSpLocks/>
          </p:cNvCxnSpPr>
          <p:nvPr/>
        </p:nvCxnSpPr>
        <p:spPr>
          <a:xfrm flipV="1">
            <a:off x="9842548" y="4169196"/>
            <a:ext cx="0" cy="31858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FB18A0-9722-4984-A7ED-70011FBDA9E1}"/>
              </a:ext>
            </a:extLst>
          </p:cNvPr>
          <p:cNvCxnSpPr>
            <a:endCxn id="16" idx="1"/>
          </p:cNvCxnSpPr>
          <p:nvPr/>
        </p:nvCxnSpPr>
        <p:spPr>
          <a:xfrm>
            <a:off x="3260558" y="4328487"/>
            <a:ext cx="6581990" cy="90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6A3DC65-B073-4140-9C08-F2ABDD8B5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179912"/>
              </p:ext>
            </p:extLst>
          </p:nvPr>
        </p:nvGraphicFramePr>
        <p:xfrm>
          <a:off x="2806498" y="2761985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5A82766-3B1C-4E61-A6C6-252321D05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0412"/>
              </p:ext>
            </p:extLst>
          </p:nvPr>
        </p:nvGraphicFramePr>
        <p:xfrm>
          <a:off x="3416103" y="2757973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6811BB3-3342-4885-AEE6-865B0F101981}"/>
              </a:ext>
            </a:extLst>
          </p:cNvPr>
          <p:cNvSpPr txBox="1"/>
          <p:nvPr/>
        </p:nvSpPr>
        <p:spPr>
          <a:xfrm>
            <a:off x="2806498" y="2263181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1CFB9C-EE3B-4343-9865-539547BF3D81}"/>
              </a:ext>
            </a:extLst>
          </p:cNvPr>
          <p:cNvSpPr txBox="1"/>
          <p:nvPr/>
        </p:nvSpPr>
        <p:spPr>
          <a:xfrm>
            <a:off x="3416103" y="2259842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BF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B812779-D83C-47D5-82FB-1462839D1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427625"/>
              </p:ext>
            </p:extLst>
          </p:nvPr>
        </p:nvGraphicFramePr>
        <p:xfrm>
          <a:off x="2802484" y="2757970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9BCCFF6-8967-4670-902B-F31BCFA1A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19161"/>
              </p:ext>
            </p:extLst>
          </p:nvPr>
        </p:nvGraphicFramePr>
        <p:xfrm>
          <a:off x="3412089" y="2753958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DE600D-64D6-47FC-A020-D54E2F0A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34" y="1681690"/>
            <a:ext cx="990826" cy="22738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C1C8C0-3456-4593-ADE3-F457F13853CD}"/>
              </a:ext>
            </a:extLst>
          </p:cNvPr>
          <p:cNvCxnSpPr>
            <a:cxnSpLocks/>
          </p:cNvCxnSpPr>
          <p:nvPr/>
        </p:nvCxnSpPr>
        <p:spPr>
          <a:xfrm flipH="1" flipV="1">
            <a:off x="7443536" y="3001964"/>
            <a:ext cx="1" cy="952597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8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70F9D8C-8857-480E-A27A-12D682941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3" y="1690690"/>
            <a:ext cx="6732534" cy="3721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82513-1EA9-49EE-929C-626DE2FB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Volumes </a:t>
            </a:r>
            <a:r>
              <a:rPr lang="en-US" sz="2000" dirty="0"/>
              <a:t>[Crow 1977]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06182-9D0A-474A-BEDF-D4BEC2F1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23D08-25F7-46C3-A82F-BEC03EBB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214519-885A-4D32-BD84-FF291DCD4F93}"/>
              </a:ext>
            </a:extLst>
          </p:cNvPr>
          <p:cNvCxnSpPr>
            <a:cxnSpLocks/>
          </p:cNvCxnSpPr>
          <p:nvPr/>
        </p:nvCxnSpPr>
        <p:spPr>
          <a:xfrm flipV="1">
            <a:off x="8843210" y="3693695"/>
            <a:ext cx="782053" cy="3850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6427D-C094-4D78-8F88-114364ECB5E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638509"/>
            <a:ext cx="938464" cy="385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611E3-BF47-4CDD-9049-176A5A624248}"/>
              </a:ext>
            </a:extLst>
          </p:cNvPr>
          <p:cNvSpPr/>
          <p:nvPr/>
        </p:nvSpPr>
        <p:spPr>
          <a:xfrm>
            <a:off x="7880684" y="4475215"/>
            <a:ext cx="565485" cy="4990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3B370-CB41-4B43-A3CB-708AC3C6B02A}"/>
              </a:ext>
            </a:extLst>
          </p:cNvPr>
          <p:cNvSpPr/>
          <p:nvPr/>
        </p:nvSpPr>
        <p:spPr>
          <a:xfrm>
            <a:off x="9842548" y="4169196"/>
            <a:ext cx="565485" cy="4990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2E3103-F32A-4E4E-AE91-F27A2A7086D7}"/>
              </a:ext>
            </a:extLst>
          </p:cNvPr>
          <p:cNvCxnSpPr>
            <a:cxnSpLocks/>
          </p:cNvCxnSpPr>
          <p:nvPr/>
        </p:nvCxnSpPr>
        <p:spPr>
          <a:xfrm flipH="1" flipV="1">
            <a:off x="7880683" y="4487779"/>
            <a:ext cx="1" cy="48649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E4A43A-7553-4C13-9743-5DDE9BD6DE0A}"/>
              </a:ext>
            </a:extLst>
          </p:cNvPr>
          <p:cNvCxnSpPr>
            <a:cxnSpLocks/>
          </p:cNvCxnSpPr>
          <p:nvPr/>
        </p:nvCxnSpPr>
        <p:spPr>
          <a:xfrm flipV="1">
            <a:off x="9842548" y="4169196"/>
            <a:ext cx="0" cy="31858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C1C8C0-3456-4593-ADE3-F457F13853CD}"/>
              </a:ext>
            </a:extLst>
          </p:cNvPr>
          <p:cNvCxnSpPr>
            <a:cxnSpLocks/>
          </p:cNvCxnSpPr>
          <p:nvPr/>
        </p:nvCxnSpPr>
        <p:spPr>
          <a:xfrm flipH="1" flipV="1">
            <a:off x="7443536" y="3016253"/>
            <a:ext cx="1" cy="952597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FB18A0-9722-4984-A7ED-70011FBDA9E1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260558" y="4328487"/>
            <a:ext cx="4620126" cy="3962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6A3DC65-B073-4140-9C08-F2ABDD8B5F49}"/>
              </a:ext>
            </a:extLst>
          </p:cNvPr>
          <p:cNvGraphicFramePr>
            <a:graphicFrameLocks noGrp="1"/>
          </p:cNvGraphicFramePr>
          <p:nvPr/>
        </p:nvGraphicFramePr>
        <p:xfrm>
          <a:off x="2806498" y="2761985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5A82766-3B1C-4E61-A6C6-252321D05658}"/>
              </a:ext>
            </a:extLst>
          </p:cNvPr>
          <p:cNvGraphicFramePr>
            <a:graphicFrameLocks noGrp="1"/>
          </p:cNvGraphicFramePr>
          <p:nvPr/>
        </p:nvGraphicFramePr>
        <p:xfrm>
          <a:off x="3416103" y="2757973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6811BB3-3342-4885-AEE6-865B0F101981}"/>
              </a:ext>
            </a:extLst>
          </p:cNvPr>
          <p:cNvSpPr txBox="1"/>
          <p:nvPr/>
        </p:nvSpPr>
        <p:spPr>
          <a:xfrm>
            <a:off x="2806498" y="2263181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1CFB9C-EE3B-4343-9865-539547BF3D81}"/>
              </a:ext>
            </a:extLst>
          </p:cNvPr>
          <p:cNvSpPr txBox="1"/>
          <p:nvPr/>
        </p:nvSpPr>
        <p:spPr>
          <a:xfrm>
            <a:off x="3416103" y="2259842"/>
            <a:ext cx="4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BF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B812779-D83C-47D5-82FB-1462839D1564}"/>
              </a:ext>
            </a:extLst>
          </p:cNvPr>
          <p:cNvGraphicFramePr>
            <a:graphicFrameLocks noGrp="1"/>
          </p:cNvGraphicFramePr>
          <p:nvPr/>
        </p:nvGraphicFramePr>
        <p:xfrm>
          <a:off x="2802484" y="2757970"/>
          <a:ext cx="317552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52">
                  <a:extLst>
                    <a:ext uri="{9D8B030D-6E8A-4147-A177-3AD203B41FA5}">
                      <a16:colId xmlns:a16="http://schemas.microsoft.com/office/drawing/2014/main" val="3633271718"/>
                    </a:ext>
                  </a:extLst>
                </a:gridCol>
              </a:tblGrid>
              <a:tr h="28528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3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5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9" y="1683598"/>
            <a:ext cx="5214236" cy="41742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AD9591-F68E-4B37-82F2-3425BFA6A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708460"/>
              </p:ext>
            </p:extLst>
          </p:nvPr>
        </p:nvGraphicFramePr>
        <p:xfrm>
          <a:off x="6896890" y="3346637"/>
          <a:ext cx="334402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02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5" y="1683597"/>
            <a:ext cx="5250346" cy="41742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1" y="1679848"/>
            <a:ext cx="5241816" cy="41905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05365" y="2543175"/>
            <a:ext cx="872238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0389" y="1690690"/>
            <a:ext cx="4146306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Pass(Fill Depth Buffer)</a:t>
            </a:r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21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Detect silhouette edges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Generate shadow volumes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Update stencil values </a:t>
            </a:r>
            <a:br>
              <a:rPr lang="en-US" sz="1800" dirty="0"/>
            </a:br>
            <a:r>
              <a:rPr lang="en-US" sz="1650" dirty="0"/>
              <a:t>with enabled depth test</a:t>
            </a:r>
            <a:endParaRPr lang="nl-NL" sz="18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Z-Pass </a:t>
            </a:r>
            <a:r>
              <a:rPr lang="en-US" sz="2000" dirty="0"/>
              <a:t>[</a:t>
            </a:r>
            <a:r>
              <a:rPr lang="en-US" sz="2000" dirty="0" err="1"/>
              <a:t>Heidmann</a:t>
            </a:r>
            <a:r>
              <a:rPr lang="en-US" sz="2000" dirty="0"/>
              <a:t> 1991]</a:t>
            </a:r>
            <a:endParaRPr lang="nl-NL" sz="20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8C335F0-6886-4F9B-AF6A-FB143C89B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80" y="1672039"/>
            <a:ext cx="5235915" cy="4185836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AAD9591-F68E-4B37-82F2-3425BFA6A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291447"/>
              </p:ext>
            </p:extLst>
          </p:nvPr>
        </p:nvGraphicFramePr>
        <p:xfrm>
          <a:off x="6833563" y="3353245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5B2454-0575-4891-B420-AB56A8BE1842}"/>
              </a:ext>
            </a:extLst>
          </p:cNvPr>
          <p:cNvCxnSpPr>
            <a:cxnSpLocks/>
          </p:cNvCxnSpPr>
          <p:nvPr/>
        </p:nvCxnSpPr>
        <p:spPr>
          <a:xfrm>
            <a:off x="9481731" y="4840582"/>
            <a:ext cx="143532" cy="6337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05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76ED-8E22-4F49-BE3E-D6DBB82B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Z-Pass </a:t>
            </a:r>
            <a:r>
              <a:rPr lang="en-US" sz="2000" dirty="0"/>
              <a:t>[</a:t>
            </a:r>
            <a:r>
              <a:rPr lang="en-US" sz="2000" dirty="0" err="1"/>
              <a:t>Heidmann</a:t>
            </a:r>
            <a:r>
              <a:rPr lang="en-US" sz="2000" dirty="0"/>
              <a:t> 1991]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E307C-77FA-4C24-B8A7-3E060C8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C115-7C9C-46BA-8F13-CFFAD188595B}" type="datetime1">
              <a:rPr lang="en-US" smtClean="0"/>
              <a:t>8/6/2019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1926A-0464-49F8-BC91-70F557B0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B45B9F-7D5A-4778-904E-F72CBA3D498B}"/>
              </a:ext>
            </a:extLst>
          </p:cNvPr>
          <p:cNvSpPr txBox="1">
            <a:spLocks/>
          </p:cNvSpPr>
          <p:nvPr/>
        </p:nvSpPr>
        <p:spPr>
          <a:xfrm>
            <a:off x="690389" y="1690690"/>
            <a:ext cx="4322186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Pass(Fill Depth Buffer)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sz="18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(Stencil) 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Detect silhouette edges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Generate shadow volumes</a:t>
            </a:r>
          </a:p>
          <a:p>
            <a:pPr marL="628650" lvl="2" indent="-28575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Update stencil values </a:t>
            </a:r>
            <a:br>
              <a:rPr lang="en-US" sz="1800" dirty="0"/>
            </a:br>
            <a:r>
              <a:rPr lang="en-US" sz="1650" dirty="0"/>
              <a:t>with enabled depth test</a:t>
            </a:r>
          </a:p>
          <a:p>
            <a:pPr marL="342900" lvl="2" indent="0">
              <a:spcBef>
                <a:spcPts val="750"/>
              </a:spcBef>
              <a:buClr>
                <a:schemeClr val="accent1">
                  <a:lumMod val="50000"/>
                </a:schemeClr>
              </a:buClr>
              <a:buNone/>
            </a:pPr>
            <a:endParaRPr lang="nl-NL" sz="1800" dirty="0"/>
          </a:p>
          <a:p>
            <a:pPr marL="457200" lvl="1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sz="2100" dirty="0"/>
              <a:t>Render Pass (Shading)</a:t>
            </a:r>
          </a:p>
          <a:p>
            <a:pPr marL="800100" lvl="2" indent="-457200">
              <a:spcBef>
                <a:spcPts val="750"/>
              </a:spcBef>
              <a:buClr>
                <a:schemeClr val="accent1">
                  <a:lumMod val="50000"/>
                </a:schemeClr>
              </a:buClr>
            </a:pPr>
            <a:r>
              <a:rPr lang="en-US" sz="1800" dirty="0"/>
              <a:t>Pixels with stencil value 0 are lit</a:t>
            </a:r>
            <a:endParaRPr lang="nl-NL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F8D68-4511-4A2C-AF53-76B26AA7B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5" y="1684071"/>
            <a:ext cx="5235915" cy="418583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F23F62-00CE-4444-9AB1-AB1A7CEC0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887682"/>
              </p:ext>
            </p:extLst>
          </p:nvPr>
        </p:nvGraphicFramePr>
        <p:xfrm>
          <a:off x="6857441" y="3356072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F79116-D5EE-46CF-AC7D-6BFFBE16221D}"/>
              </a:ext>
            </a:extLst>
          </p:cNvPr>
          <p:cNvCxnSpPr/>
          <p:nvPr/>
        </p:nvCxnSpPr>
        <p:spPr>
          <a:xfrm flipV="1">
            <a:off x="5471228" y="3234730"/>
            <a:ext cx="4785159" cy="8173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9406CE-CF8E-462E-80E5-5D905FC9BA9A}"/>
              </a:ext>
            </a:extLst>
          </p:cNvPr>
          <p:cNvSpPr txBox="1"/>
          <p:nvPr/>
        </p:nvSpPr>
        <p:spPr>
          <a:xfrm>
            <a:off x="7959187" y="3544374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D9CA4-7A2A-4EB5-9780-59B67E6B6A88}"/>
              </a:ext>
            </a:extLst>
          </p:cNvPr>
          <p:cNvSpPr txBox="1"/>
          <p:nvPr/>
        </p:nvSpPr>
        <p:spPr>
          <a:xfrm>
            <a:off x="9640692" y="324523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+1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BA27B-A4CA-4157-8B38-73D960656827}"/>
              </a:ext>
            </a:extLst>
          </p:cNvPr>
          <p:cNvSpPr txBox="1"/>
          <p:nvPr/>
        </p:nvSpPr>
        <p:spPr>
          <a:xfrm>
            <a:off x="8891692" y="341793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-1</a:t>
            </a:r>
            <a:endParaRPr lang="nl-NL" dirty="0">
              <a:solidFill>
                <a:srgbClr val="C00000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2C2F114-2209-4777-B48C-8DA489347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0383"/>
              </p:ext>
            </p:extLst>
          </p:nvPr>
        </p:nvGraphicFramePr>
        <p:xfrm>
          <a:off x="6853429" y="3352058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2C0DE-85A0-4F93-83A6-83F11E6A53C2}"/>
              </a:ext>
            </a:extLst>
          </p:cNvPr>
          <p:cNvCxnSpPr/>
          <p:nvPr/>
        </p:nvCxnSpPr>
        <p:spPr>
          <a:xfrm>
            <a:off x="5471228" y="4107763"/>
            <a:ext cx="4206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5107AE-C983-4273-B182-E679075D5E43}"/>
              </a:ext>
            </a:extLst>
          </p:cNvPr>
          <p:cNvCxnSpPr/>
          <p:nvPr/>
        </p:nvCxnSpPr>
        <p:spPr>
          <a:xfrm>
            <a:off x="5471228" y="4160170"/>
            <a:ext cx="3718393" cy="5861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671140-B13D-42F4-8FBC-38D77AB0DD7F}"/>
              </a:ext>
            </a:extLst>
          </p:cNvPr>
          <p:cNvCxnSpPr/>
          <p:nvPr/>
        </p:nvCxnSpPr>
        <p:spPr>
          <a:xfrm>
            <a:off x="5455821" y="4195586"/>
            <a:ext cx="4943475" cy="13992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1A9531-7CF9-489E-BC40-868742903913}"/>
              </a:ext>
            </a:extLst>
          </p:cNvPr>
          <p:cNvCxnSpPr/>
          <p:nvPr/>
        </p:nvCxnSpPr>
        <p:spPr>
          <a:xfrm flipV="1">
            <a:off x="5455821" y="2647092"/>
            <a:ext cx="4943475" cy="13321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BD8B4A2-A7AB-4F8B-8F27-FEF4B1706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470971"/>
              </p:ext>
            </p:extLst>
          </p:nvPr>
        </p:nvGraphicFramePr>
        <p:xfrm>
          <a:off x="6853427" y="3352058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204479871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5166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62243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3664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0440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2386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3E84BC5-4190-4A66-98DF-30D1E6209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662985"/>
              </p:ext>
            </p:extLst>
          </p:nvPr>
        </p:nvGraphicFramePr>
        <p:xfrm>
          <a:off x="6856804" y="3354707"/>
          <a:ext cx="397729" cy="149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29">
                  <a:extLst>
                    <a:ext uri="{9D8B030D-6E8A-4147-A177-3AD203B41FA5}">
                      <a16:colId xmlns:a16="http://schemas.microsoft.com/office/drawing/2014/main" val="142440636"/>
                    </a:ext>
                  </a:extLst>
                </a:gridCol>
              </a:tblGrid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sz="13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617706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016027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26975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2849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32208"/>
                  </a:ext>
                </a:extLst>
              </a:tr>
            </a:tbl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53E928-B6D6-46D6-8719-6973B2F9B010}"/>
              </a:ext>
            </a:extLst>
          </p:cNvPr>
          <p:cNvCxnSpPr>
            <a:cxnSpLocks/>
          </p:cNvCxnSpPr>
          <p:nvPr/>
        </p:nvCxnSpPr>
        <p:spPr>
          <a:xfrm>
            <a:off x="9481731" y="4840582"/>
            <a:ext cx="143532" cy="6337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4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CGV[16-9].pptx" id="{D6DE49ED-6FD7-40F8-B59E-2689E4587AB4}" vid="{4C35BE4B-39DA-4D10-B1FA-77D95971E3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TemplateCGV16-9</Template>
  <TotalTime>7443</TotalTime>
  <Words>1186</Words>
  <Application>Microsoft Office PowerPoint</Application>
  <PresentationFormat>Widescreen</PresentationFormat>
  <Paragraphs>530</Paragraphs>
  <Slides>40</Slides>
  <Notes>36</Notes>
  <HiddenSlides>9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NimbusRomNo9L-Regu</vt:lpstr>
      <vt:lpstr>Verdana</vt:lpstr>
      <vt:lpstr>Wingdings</vt:lpstr>
      <vt:lpstr>Office Theme</vt:lpstr>
      <vt:lpstr>A Practical and Efficient Approach for Correct Z-Pass Stencil Shadow Volumes</vt:lpstr>
      <vt:lpstr>Shadow Volumes</vt:lpstr>
      <vt:lpstr>Shadow Volumes</vt:lpstr>
      <vt:lpstr>Hard Shadow Rendering</vt:lpstr>
      <vt:lpstr>Shadow Volumes [Crow 1977]</vt:lpstr>
      <vt:lpstr>Shadow Volumes [Crow 1977]</vt:lpstr>
      <vt:lpstr>Shadow Volumes [Crow 1977]</vt:lpstr>
      <vt:lpstr>Z-Pass [Heidmann 1991]</vt:lpstr>
      <vt:lpstr>Z-Pass [Heidmann 1991]</vt:lpstr>
      <vt:lpstr>Z-Pass Limitation</vt:lpstr>
      <vt:lpstr>Z-Pass Limitation</vt:lpstr>
      <vt:lpstr>Z-Pass</vt:lpstr>
      <vt:lpstr>Stencil Shadow Volumes</vt:lpstr>
      <vt:lpstr>Z-Fail [Carmack 2000, Everitt &amp; Kligard 2002] </vt:lpstr>
      <vt:lpstr>Z-Fail</vt:lpstr>
      <vt:lpstr>Z-Fail</vt:lpstr>
      <vt:lpstr>Z-Fail</vt:lpstr>
      <vt:lpstr>Z-Fail</vt:lpstr>
      <vt:lpstr>Z-Fail Limitations</vt:lpstr>
      <vt:lpstr>ZP+ [Hornus et al. 2005]</vt:lpstr>
      <vt:lpstr>ZP+ [Hornus et al. 2005]</vt:lpstr>
      <vt:lpstr>ZP+ Limitations</vt:lpstr>
      <vt:lpstr>++ZP [Eisemann et al. 2011]</vt:lpstr>
      <vt:lpstr>++ZP</vt:lpstr>
      <vt:lpstr>++ZP Limitations</vt:lpstr>
      <vt:lpstr>Our Method</vt:lpstr>
      <vt:lpstr>Atomic ZP</vt:lpstr>
      <vt:lpstr>Results</vt:lpstr>
      <vt:lpstr>Results</vt:lpstr>
      <vt:lpstr>PowerPoint Presentation</vt:lpstr>
      <vt:lpstr>PowerPoint Presentation</vt:lpstr>
      <vt:lpstr>PowerPoint Presentation</vt:lpstr>
      <vt:lpstr>Results</vt:lpstr>
      <vt:lpstr>Results</vt:lpstr>
      <vt:lpstr>Results</vt:lpstr>
      <vt:lpstr>Conclusion</vt:lpstr>
      <vt:lpstr>A Practical and Efficient Approach for Correct Z-Pass Stencil Shadow Volume</vt:lpstr>
      <vt:lpstr>Shadow Volume Generation (Geometry Shader)</vt:lpstr>
      <vt:lpstr>ZP+</vt:lpstr>
      <vt:lpstr>Buddha breakdown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Talk: Shadow Volume</dc:title>
  <dc:creator>Baran Usta</dc:creator>
  <cp:lastModifiedBy>Baran Usta</cp:lastModifiedBy>
  <cp:revision>277</cp:revision>
  <dcterms:created xsi:type="dcterms:W3CDTF">2019-02-26T17:41:04Z</dcterms:created>
  <dcterms:modified xsi:type="dcterms:W3CDTF">2019-08-06T14:24:10Z</dcterms:modified>
</cp:coreProperties>
</file>